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49"/>
  </p:notesMasterIdLst>
  <p:handoutMasterIdLst>
    <p:handoutMasterId r:id="rId50"/>
  </p:handoutMasterIdLst>
  <p:sldIdLst>
    <p:sldId id="1076" r:id="rId2"/>
    <p:sldId id="1093" r:id="rId3"/>
    <p:sldId id="1094" r:id="rId4"/>
    <p:sldId id="1095" r:id="rId5"/>
    <p:sldId id="1096" r:id="rId6"/>
    <p:sldId id="1097" r:id="rId7"/>
    <p:sldId id="1098" r:id="rId8"/>
    <p:sldId id="1099" r:id="rId9"/>
    <p:sldId id="1100" r:id="rId10"/>
    <p:sldId id="1101" r:id="rId11"/>
    <p:sldId id="1102" r:id="rId12"/>
    <p:sldId id="1103" r:id="rId13"/>
    <p:sldId id="1104" r:id="rId14"/>
    <p:sldId id="1105" r:id="rId15"/>
    <p:sldId id="1106" r:id="rId16"/>
    <p:sldId id="1107" r:id="rId17"/>
    <p:sldId id="1108" r:id="rId18"/>
    <p:sldId id="1109" r:id="rId19"/>
    <p:sldId id="1110" r:id="rId20"/>
    <p:sldId id="1111" r:id="rId21"/>
    <p:sldId id="1113" r:id="rId22"/>
    <p:sldId id="1112" r:id="rId23"/>
    <p:sldId id="1114" r:id="rId24"/>
    <p:sldId id="1115" r:id="rId25"/>
    <p:sldId id="1116" r:id="rId26"/>
    <p:sldId id="1117" r:id="rId27"/>
    <p:sldId id="1118" r:id="rId28"/>
    <p:sldId id="1119" r:id="rId29"/>
    <p:sldId id="1120" r:id="rId30"/>
    <p:sldId id="1121" r:id="rId31"/>
    <p:sldId id="1122" r:id="rId32"/>
    <p:sldId id="1123" r:id="rId33"/>
    <p:sldId id="1124" r:id="rId34"/>
    <p:sldId id="1127" r:id="rId35"/>
    <p:sldId id="1125" r:id="rId36"/>
    <p:sldId id="1126" r:id="rId37"/>
    <p:sldId id="1128" r:id="rId38"/>
    <p:sldId id="1129" r:id="rId39"/>
    <p:sldId id="1130" r:id="rId40"/>
    <p:sldId id="1131" r:id="rId41"/>
    <p:sldId id="1137" r:id="rId42"/>
    <p:sldId id="1132" r:id="rId43"/>
    <p:sldId id="1133" r:id="rId44"/>
    <p:sldId id="1134" r:id="rId45"/>
    <p:sldId id="1135" r:id="rId46"/>
    <p:sldId id="1136" r:id="rId47"/>
    <p:sldId id="1092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ой шаблон Т1" id="{C4BC3BF6-6876-4098-8A72-69D53CCEF743}">
          <p14:sldIdLst>
            <p14:sldId id="1076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3"/>
            <p14:sldId id="1112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7"/>
            <p14:sldId id="1125"/>
            <p14:sldId id="1126"/>
            <p14:sldId id="1128"/>
            <p14:sldId id="1129"/>
            <p14:sldId id="1130"/>
            <p14:sldId id="1131"/>
            <p14:sldId id="1137"/>
            <p14:sldId id="1132"/>
            <p14:sldId id="1133"/>
            <p14:sldId id="1134"/>
            <p14:sldId id="1135"/>
            <p14:sldId id="1136"/>
            <p14:sldId id="1092"/>
          </p14:sldIdLst>
        </p14:section>
        <p14:section name="Элементы дизайна" id="{8716B0E6-38BC-4EFB-8433-DB0181D257E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A9089-F431-1A69-0BEC-E95E01D45C80}" name="Данила Городилов" initials="ДГ" userId="S::DGorodilov@TSinnotech.onmicrosoft.com::a5050e9e-d375-4ec8-96c8-9b75cf96217f" providerId="AD"/>
  <p188:author id="{9F466DFE-070C-16DA-5148-76F86F636D85}" name="Александрова Вероника Андреевна" initials="АВА" userId="S-1-5-21-4282006300-870218872-2599774980-3292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5" autoAdjust="0"/>
    <p:restoredTop sz="92254" autoAdjust="0"/>
  </p:normalViewPr>
  <p:slideViewPr>
    <p:cSldViewPr snapToGrid="0" showGuides="1">
      <p:cViewPr varScale="1">
        <p:scale>
          <a:sx n="81" d="100"/>
          <a:sy n="81" d="100"/>
        </p:scale>
        <p:origin x="79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66" y="90"/>
      </p:cViewPr>
      <p:guideLst>
        <p:guide orient="horz" pos="2880"/>
        <p:guide pos="2160"/>
      </p:guideLst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6C1D9F-0F11-4B3B-9B8E-19DE193E3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0D4612-C293-469C-9062-F9E143A4D0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33A1-8848-418E-8EE5-D60F2903A1A3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F2127-2071-407D-A542-022C9AFCB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139D1-580D-48DA-BB5C-30AAF27AFF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D81C-561C-441F-8A63-AEC77DFD77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6025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590AE-419C-7848-9550-F62033609B25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69232-B7F1-2A44-AAD4-5E776A4A1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34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9ED8E-0C67-A255-2A8C-28A1959DD6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775259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9952DA6-E2DE-46E9-9283-C0E079D7CD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FC6076-7AF1-4CF5-B5ED-F146BDD26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1" y="4518778"/>
            <a:ext cx="7752592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8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108FAD9-BD74-450D-947C-8ED0739C5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967" y="2945077"/>
            <a:ext cx="32792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5FB85942-ED04-4227-A0A4-69ECA2C117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3341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AE9014F0-9AEE-4F4E-A5F6-50AC656F29BE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C9A92C7-B9C3-4926-A787-2AAADBD9D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004E40AC-F7E0-426B-8D91-9ED34F8B243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D2B9477C-4BCB-41A1-A836-16598DC8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4238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B58-EEFF-4D62-8E3E-1195BEE71EE4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246E568-BE14-4E5B-8D10-FB962D3638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5057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DCEB751-9680-46B5-9E2E-F2DF89FD96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542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8A375BFB-F95F-4BE2-A6D9-6E6681078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0700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36EBE3C-35A1-45FC-BF5E-B009BA14D4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Полилиния: фигура 3">
            <a:extLst>
              <a:ext uri="{FF2B5EF4-FFF2-40B4-BE49-F238E27FC236}">
                <a16:creationId xmlns:a16="http://schemas.microsoft.com/office/drawing/2014/main" id="{17AD958C-9711-4BAE-B85F-FD08E309430E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848787F0-71AD-454B-801F-BD480A7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61207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C47AEBB-213D-4FBA-8C7A-C03182FD0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72338" y="0"/>
            <a:ext cx="4919662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2323EFF-2090-4E8F-9579-91FA787F0AD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1415E706-352D-4EDD-94FF-5381AEF7350A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57222D0-2266-421E-919A-22CDFA5F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7097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голубой фо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776053F-1F5F-4584-B829-22E7E70E4B96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41D83CA-4626-4E23-9414-D97E3E4406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58949B35-67B6-4F28-8939-019A609C2BD5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ECC6C19-66D5-4858-A653-52D0D3A0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7F0289-154C-AE19-DAD3-E1CB0C7A7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те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0B94579-DB06-4464-9B95-33314915EE91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8383D67-81DC-45B3-9E1F-A5A7707938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45F61763-2888-46E6-9D31-6D144E07644C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86A226E4-7A0D-4EC2-A7C9-D7E18AF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4E93-C330-A3E4-6103-714F0F88E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9B08B59-9B83-4605-AD1A-17227C0232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277B6A-C9C1-4BED-B660-DD42A74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18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4096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D899ED0-9CC6-4810-AD9F-F9A74D7E8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068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 за внимание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774A2-7A56-4E9C-8164-03644F2CEDE1}"/>
              </a:ext>
            </a:extLst>
          </p:cNvPr>
          <p:cNvSpPr txBox="1"/>
          <p:nvPr userDrawn="1"/>
        </p:nvSpPr>
        <p:spPr>
          <a:xfrm>
            <a:off x="422680" y="5139118"/>
            <a:ext cx="6115050" cy="14803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Спасибо </a:t>
            </a:r>
            <a:b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</a:b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за внимание!</a:t>
            </a:r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61576F74-B1D1-4685-BC22-B54AA0EF60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1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F9EEEF-AF27-44B8-9499-14B33A59EBE4}"/>
              </a:ext>
            </a:extLst>
          </p:cNvPr>
          <p:cNvSpPr txBox="1"/>
          <p:nvPr userDrawn="1"/>
        </p:nvSpPr>
        <p:spPr>
          <a:xfrm>
            <a:off x="432619" y="3902349"/>
            <a:ext cx="7827126" cy="1218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Цифровая трансформация </a:t>
            </a:r>
            <a:b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</a:b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бизнеса, регионов и страны</a:t>
            </a:r>
            <a:endParaRPr lang="ru-RU" sz="4400" b="0" i="0" dirty="0">
              <a:solidFill>
                <a:schemeClr val="bg1"/>
              </a:solidFill>
              <a:latin typeface="ALS Hauss Medium" panose="000006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85C02-37B6-42A3-80BD-CB0B58DBFEEE}"/>
              </a:ext>
            </a:extLst>
          </p:cNvPr>
          <p:cNvSpPr txBox="1"/>
          <p:nvPr userDrawn="1"/>
        </p:nvSpPr>
        <p:spPr>
          <a:xfrm>
            <a:off x="432619" y="5579299"/>
            <a:ext cx="4542991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t1.ru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+7 495 648-08-08</a:t>
            </a:r>
          </a:p>
          <a:p>
            <a:r>
              <a:rPr kumimoji="0" lang="en-GB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info@t1.ru </a:t>
            </a:r>
            <a:endParaRPr kumimoji="0" lang="ru-RU" sz="20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77982B0-5B26-494B-B137-4368A98659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FD354-4FEB-45F0-BF53-A91C67308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20" y="6190111"/>
            <a:ext cx="77614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B536C3-1CA8-4B14-8F4F-8D77AFC4F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4518778"/>
            <a:ext cx="7761469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433DE3CC-7317-486A-A81A-13F723B5B3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2C229F-5374-4B89-A09C-0F47C18CA3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"/>
          <a:stretch/>
        </p:blipFill>
        <p:spPr>
          <a:xfrm>
            <a:off x="543781" y="243348"/>
            <a:ext cx="11648219" cy="661465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244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A6CC8B-9020-4DD7-8C66-D33502B32F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3780115"/>
            <a:ext cx="5244700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1BF73C-DF60-40F4-B0E6-B4043829A7C0}"/>
              </a:ext>
            </a:extLst>
          </p:cNvPr>
          <p:cNvSpPr/>
          <p:nvPr userDrawn="1"/>
        </p:nvSpPr>
        <p:spPr>
          <a:xfrm>
            <a:off x="337931" y="6559826"/>
            <a:ext cx="4320333" cy="298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Т1">
            <a:extLst>
              <a:ext uri="{FF2B5EF4-FFF2-40B4-BE49-F238E27FC236}">
                <a16:creationId xmlns:a16="http://schemas.microsoft.com/office/drawing/2014/main" id="{293D68D5-1A16-41A9-9992-6319FA7F8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Т1">
            <a:extLst>
              <a:ext uri="{FF2B5EF4-FFF2-40B4-BE49-F238E27FC236}">
                <a16:creationId xmlns:a16="http://schemas.microsoft.com/office/drawing/2014/main" id="{2AE3247A-DF3C-A42C-E954-B49EB1B59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619" y="443920"/>
            <a:ext cx="1608525" cy="59948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E6D1C3-42B7-499C-9065-E5DE466A72DA}"/>
              </a:ext>
            </a:extLst>
          </p:cNvPr>
          <p:cNvSpPr/>
          <p:nvPr userDrawn="1"/>
        </p:nvSpPr>
        <p:spPr>
          <a:xfrm>
            <a:off x="347870" y="6510130"/>
            <a:ext cx="85475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4098C2-44BE-4385-87B8-60BEE2F4F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518" t="-1" r="3820" b="215"/>
          <a:stretch/>
        </p:blipFill>
        <p:spPr>
          <a:xfrm rot="21101833">
            <a:off x="5204484" y="502339"/>
            <a:ext cx="7382851" cy="6864363"/>
          </a:xfrm>
          <a:custGeom>
            <a:avLst/>
            <a:gdLst>
              <a:gd name="connsiteX0" fmla="*/ 4190835 w 7348803"/>
              <a:gd name="connsiteY0" fmla="*/ 0 h 6474983"/>
              <a:gd name="connsiteX1" fmla="*/ 7348803 w 7348803"/>
              <a:gd name="connsiteY1" fmla="*/ 460855 h 6474983"/>
              <a:gd name="connsiteX2" fmla="*/ 7348803 w 7348803"/>
              <a:gd name="connsiteY2" fmla="*/ 932742 h 6474983"/>
              <a:gd name="connsiteX3" fmla="*/ 6540003 w 7348803"/>
              <a:gd name="connsiteY3" fmla="*/ 6474983 h 6474983"/>
              <a:gd name="connsiteX4" fmla="*/ 0 w 7348803"/>
              <a:gd name="connsiteY4" fmla="*/ 5520575 h 6474983"/>
              <a:gd name="connsiteX5" fmla="*/ 805639 w 7348803"/>
              <a:gd name="connsiteY5" fmla="*/ 0 h 647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8803" h="6474983">
                <a:moveTo>
                  <a:pt x="4190835" y="0"/>
                </a:moveTo>
                <a:lnTo>
                  <a:pt x="7348803" y="460855"/>
                </a:lnTo>
                <a:lnTo>
                  <a:pt x="7348803" y="932742"/>
                </a:lnTo>
                <a:lnTo>
                  <a:pt x="6540003" y="6474983"/>
                </a:lnTo>
                <a:lnTo>
                  <a:pt x="0" y="5520575"/>
                </a:lnTo>
                <a:lnTo>
                  <a:pt x="805639" y="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8275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CE93CD-53AF-4296-9DE1-95A5E6F4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3780115"/>
            <a:ext cx="5827503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tx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3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AE928-CF30-38CE-16BC-1E3A7FD99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12E314E-C88A-4896-8274-7A1747551C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4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темны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5BE6CC-BCDA-4FE1-9262-912C1FA52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EC1D6D12-DA75-4AD6-BA68-6099119ABC2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6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а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1E6FEA-55A1-FDCA-E85E-196DB5BBCF3F}"/>
              </a:ext>
            </a:extLst>
          </p:cNvPr>
          <p:cNvSpPr txBox="1"/>
          <p:nvPr/>
        </p:nvSpPr>
        <p:spPr>
          <a:xfrm>
            <a:off x="431800" y="375858"/>
            <a:ext cx="8950682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4800" b="0" kern="1200" spc="-150" baseline="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Содержание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C9C9AA4-C952-6470-6C12-FE661562D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697229"/>
            <a:ext cx="565308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Пункты</a:t>
            </a:r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BDA0C0D8-666B-401F-8A1D-20E3F9429698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38BE8-E1A9-61E0-D8C1-B16574AC2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лилиния: фигура 3">
            <a:extLst>
              <a:ext uri="{FF2B5EF4-FFF2-40B4-BE49-F238E27FC236}">
                <a16:creationId xmlns:a16="http://schemas.microsoft.com/office/drawing/2014/main" id="{14D9A3DD-9D17-26AB-4655-8B13193BB3E4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292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49BE65-95EF-4D4A-95B8-C97ADF9A75B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FA568E-6C10-4CD1-B987-7DCC161BA1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олилиния: фигура 3">
            <a:extLst>
              <a:ext uri="{FF2B5EF4-FFF2-40B4-BE49-F238E27FC236}">
                <a16:creationId xmlns:a16="http://schemas.microsoft.com/office/drawing/2014/main" id="{4C6CF744-B727-4724-91FE-1B050CDA0DA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E00EF4DE-B783-4553-8F88-845E34CF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3161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600520-68F8-4194-B838-9ECC75B7E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619" y="6132879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algn="l" defTabSz="914400" rtl="0" eaLnBrk="1" latinLnBrk="0" hangingPunct="1">
              <a:defRPr lang="ru-RU" sz="800" b="0" i="0" kern="120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9F9D2-AEFB-4622-8959-CCDFC34C043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8" r:id="rId6"/>
    <p:sldLayoutId id="2147483663" r:id="rId7"/>
    <p:sldLayoutId id="2147483678" r:id="rId8"/>
    <p:sldLayoutId id="2147483679" r:id="rId9"/>
    <p:sldLayoutId id="2147483682" r:id="rId10"/>
    <p:sldLayoutId id="2147483681" r:id="rId11"/>
    <p:sldLayoutId id="2147483680" r:id="rId12"/>
    <p:sldLayoutId id="2147483683" r:id="rId13"/>
    <p:sldLayoutId id="2147483684" r:id="rId14"/>
    <p:sldLayoutId id="2147483692" r:id="rId15"/>
    <p:sldLayoutId id="2147483686" r:id="rId16"/>
    <p:sldLayoutId id="2147483693" r:id="rId17"/>
    <p:sldLayoutId id="2147483694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 userDrawn="1">
          <p15:clr>
            <a:srgbClr val="BAE3F7"/>
          </p15:clr>
        </p15:guide>
        <p15:guide id="4" pos="393" userDrawn="1">
          <p15:clr>
            <a:srgbClr val="BAE3F7"/>
          </p15:clr>
        </p15:guide>
        <p15:guide id="5" pos="514" userDrawn="1">
          <p15:clr>
            <a:srgbClr val="BAE3F7"/>
          </p15:clr>
        </p15:guide>
        <p15:guide id="6" pos="634" userDrawn="1">
          <p15:clr>
            <a:srgbClr val="BAE3F7"/>
          </p15:clr>
        </p15:guide>
        <p15:guide id="7" pos="755" userDrawn="1">
          <p15:clr>
            <a:srgbClr val="BAE3F7"/>
          </p15:clr>
        </p15:guide>
        <p15:guide id="8" pos="876" userDrawn="1">
          <p15:clr>
            <a:srgbClr val="BAE3F7"/>
          </p15:clr>
        </p15:guide>
        <p15:guide id="9" pos="997" userDrawn="1">
          <p15:clr>
            <a:srgbClr val="BAE3F7"/>
          </p15:clr>
        </p15:guide>
        <p15:guide id="10" pos="1118" userDrawn="1">
          <p15:clr>
            <a:srgbClr val="BAE3F7"/>
          </p15:clr>
        </p15:guide>
        <p15:guide id="11" pos="1239" userDrawn="1">
          <p15:clr>
            <a:srgbClr val="BAE3F7"/>
          </p15:clr>
        </p15:guide>
        <p15:guide id="12" pos="1360" userDrawn="1">
          <p15:clr>
            <a:srgbClr val="BAE3F7"/>
          </p15:clr>
        </p15:guide>
        <p15:guide id="13" pos="1481" userDrawn="1">
          <p15:clr>
            <a:srgbClr val="BAE3F7"/>
          </p15:clr>
        </p15:guide>
        <p15:guide id="14" pos="1602" userDrawn="1">
          <p15:clr>
            <a:srgbClr val="BAE3F7"/>
          </p15:clr>
        </p15:guide>
        <p15:guide id="15" pos="1723" userDrawn="1">
          <p15:clr>
            <a:srgbClr val="BAE3F7"/>
          </p15:clr>
        </p15:guide>
        <p15:guide id="16" pos="1844" userDrawn="1">
          <p15:clr>
            <a:srgbClr val="BAE3F7"/>
          </p15:clr>
        </p15:guide>
        <p15:guide id="17" pos="1965" userDrawn="1">
          <p15:clr>
            <a:srgbClr val="BAE3F7"/>
          </p15:clr>
        </p15:guide>
        <p15:guide id="18" pos="2086" userDrawn="1">
          <p15:clr>
            <a:srgbClr val="BAE3F7"/>
          </p15:clr>
        </p15:guide>
        <p15:guide id="19" pos="2207" userDrawn="1">
          <p15:clr>
            <a:srgbClr val="BAE3F7"/>
          </p15:clr>
        </p15:guide>
        <p15:guide id="20" pos="2328" userDrawn="1">
          <p15:clr>
            <a:srgbClr val="BAE3F7"/>
          </p15:clr>
        </p15:guide>
        <p15:guide id="21" pos="2449" userDrawn="1">
          <p15:clr>
            <a:srgbClr val="BAE3F7"/>
          </p15:clr>
        </p15:guide>
        <p15:guide id="22" pos="2570" userDrawn="1">
          <p15:clr>
            <a:srgbClr val="BAE3F7"/>
          </p15:clr>
        </p15:guide>
        <p15:guide id="23" pos="2691" userDrawn="1">
          <p15:clr>
            <a:srgbClr val="BAE3F7"/>
          </p15:clr>
        </p15:guide>
        <p15:guide id="24" pos="2811" userDrawn="1">
          <p15:clr>
            <a:srgbClr val="BAE3F7"/>
          </p15:clr>
        </p15:guide>
        <p15:guide id="25" pos="2932" userDrawn="1">
          <p15:clr>
            <a:srgbClr val="BAE3F7"/>
          </p15:clr>
        </p15:guide>
        <p15:guide id="26" pos="3053" userDrawn="1">
          <p15:clr>
            <a:srgbClr val="BAE3F7"/>
          </p15:clr>
        </p15:guide>
        <p15:guide id="27" pos="3174" userDrawn="1">
          <p15:clr>
            <a:srgbClr val="BAE3F7"/>
          </p15:clr>
        </p15:guide>
        <p15:guide id="28" pos="3295" userDrawn="1">
          <p15:clr>
            <a:srgbClr val="BAE3F7"/>
          </p15:clr>
        </p15:guide>
        <p15:guide id="29" pos="3416" userDrawn="1">
          <p15:clr>
            <a:srgbClr val="BAE3F7"/>
          </p15:clr>
        </p15:guide>
        <p15:guide id="30" pos="3537" userDrawn="1">
          <p15:clr>
            <a:srgbClr val="BAE3F7"/>
          </p15:clr>
        </p15:guide>
        <p15:guide id="31" pos="3658" userDrawn="1">
          <p15:clr>
            <a:srgbClr val="BAE3F7"/>
          </p15:clr>
        </p15:guide>
        <p15:guide id="32" pos="3779" userDrawn="1">
          <p15:clr>
            <a:srgbClr val="BAE3F7"/>
          </p15:clr>
        </p15:guide>
        <p15:guide id="33" pos="3900" userDrawn="1">
          <p15:clr>
            <a:srgbClr val="BAE3F7"/>
          </p15:clr>
        </p15:guide>
        <p15:guide id="34" pos="4021" userDrawn="1">
          <p15:clr>
            <a:srgbClr val="BAE3F7"/>
          </p15:clr>
        </p15:guide>
        <p15:guide id="35" pos="4142" userDrawn="1">
          <p15:clr>
            <a:srgbClr val="BAE3F7"/>
          </p15:clr>
        </p15:guide>
        <p15:guide id="36" pos="4263" userDrawn="1">
          <p15:clr>
            <a:srgbClr val="BAE3F7"/>
          </p15:clr>
        </p15:guide>
        <p15:guide id="37" pos="4384" userDrawn="1">
          <p15:clr>
            <a:srgbClr val="BAE3F7"/>
          </p15:clr>
        </p15:guide>
        <p15:guide id="38" pos="4505" userDrawn="1">
          <p15:clr>
            <a:srgbClr val="BAE3F7"/>
          </p15:clr>
        </p15:guide>
        <p15:guide id="39" pos="4626" userDrawn="1">
          <p15:clr>
            <a:srgbClr val="BAE3F7"/>
          </p15:clr>
        </p15:guide>
        <p15:guide id="40" pos="4747" userDrawn="1">
          <p15:clr>
            <a:srgbClr val="BAE3F7"/>
          </p15:clr>
        </p15:guide>
        <p15:guide id="41" pos="4868" userDrawn="1">
          <p15:clr>
            <a:srgbClr val="BAE3F7"/>
          </p15:clr>
        </p15:guide>
        <p15:guide id="42" pos="4988" userDrawn="1">
          <p15:clr>
            <a:srgbClr val="BAE3F7"/>
          </p15:clr>
        </p15:guide>
        <p15:guide id="43" pos="5109" userDrawn="1">
          <p15:clr>
            <a:srgbClr val="BAE3F7"/>
          </p15:clr>
        </p15:guide>
        <p15:guide id="44" pos="5230" userDrawn="1">
          <p15:clr>
            <a:srgbClr val="BAE3F7"/>
          </p15:clr>
        </p15:guide>
        <p15:guide id="45" pos="5351" userDrawn="1">
          <p15:clr>
            <a:srgbClr val="BAE3F7"/>
          </p15:clr>
        </p15:guide>
        <p15:guide id="46" pos="5472" userDrawn="1">
          <p15:clr>
            <a:srgbClr val="BAE3F7"/>
          </p15:clr>
        </p15:guide>
        <p15:guide id="47" pos="5593" userDrawn="1">
          <p15:clr>
            <a:srgbClr val="BAE3F7"/>
          </p15:clr>
        </p15:guide>
        <p15:guide id="48" pos="5714" userDrawn="1">
          <p15:clr>
            <a:srgbClr val="BAE3F7"/>
          </p15:clr>
        </p15:guide>
        <p15:guide id="49" pos="5835" userDrawn="1">
          <p15:clr>
            <a:srgbClr val="BAE3F7"/>
          </p15:clr>
        </p15:guide>
        <p15:guide id="50" pos="5956" userDrawn="1">
          <p15:clr>
            <a:srgbClr val="BAE3F7"/>
          </p15:clr>
        </p15:guide>
        <p15:guide id="51" pos="6077" userDrawn="1">
          <p15:clr>
            <a:srgbClr val="BAE3F7"/>
          </p15:clr>
        </p15:guide>
        <p15:guide id="52" pos="6198" userDrawn="1">
          <p15:clr>
            <a:srgbClr val="BAE3F7"/>
          </p15:clr>
        </p15:guide>
        <p15:guide id="53" pos="6319" userDrawn="1">
          <p15:clr>
            <a:srgbClr val="BAE3F7"/>
          </p15:clr>
        </p15:guide>
        <p15:guide id="54" pos="6440" userDrawn="1">
          <p15:clr>
            <a:srgbClr val="BAE3F7"/>
          </p15:clr>
        </p15:guide>
        <p15:guide id="55" pos="6561" userDrawn="1">
          <p15:clr>
            <a:srgbClr val="BAE3F7"/>
          </p15:clr>
        </p15:guide>
        <p15:guide id="56" pos="6682" userDrawn="1">
          <p15:clr>
            <a:srgbClr val="BAE3F7"/>
          </p15:clr>
        </p15:guide>
        <p15:guide id="57" pos="6803" userDrawn="1">
          <p15:clr>
            <a:srgbClr val="BAE3F7"/>
          </p15:clr>
        </p15:guide>
        <p15:guide id="58" pos="6924" userDrawn="1">
          <p15:clr>
            <a:srgbClr val="BAE3F7"/>
          </p15:clr>
        </p15:guide>
        <p15:guide id="59" pos="7045" userDrawn="1">
          <p15:clr>
            <a:srgbClr val="BAE3F7"/>
          </p15:clr>
        </p15:guide>
        <p15:guide id="60" pos="7165" userDrawn="1">
          <p15:clr>
            <a:srgbClr val="BAE3F7"/>
          </p15:clr>
        </p15:guide>
        <p15:guide id="61" pos="7286" userDrawn="1">
          <p15:clr>
            <a:srgbClr val="BAE3F7"/>
          </p15:clr>
        </p15:guide>
        <p15:guide id="62" pos="7407" userDrawn="1">
          <p15:clr>
            <a:srgbClr val="BAE3F7"/>
          </p15:clr>
        </p15:guide>
        <p15:guide id="65" orient="horz" pos="272" userDrawn="1">
          <p15:clr>
            <a:srgbClr val="BAE3F7"/>
          </p15:clr>
        </p15:guide>
        <p15:guide id="66" orient="horz" pos="393" userDrawn="1">
          <p15:clr>
            <a:srgbClr val="BAE3F7"/>
          </p15:clr>
        </p15:guide>
        <p15:guide id="67" orient="horz" pos="515" userDrawn="1">
          <p15:clr>
            <a:srgbClr val="BAE3F7"/>
          </p15:clr>
        </p15:guide>
        <p15:guide id="68" orient="horz" pos="637" userDrawn="1">
          <p15:clr>
            <a:srgbClr val="BAE3F7"/>
          </p15:clr>
        </p15:guide>
        <p15:guide id="69" orient="horz" pos="759" userDrawn="1">
          <p15:clr>
            <a:srgbClr val="BAE3F7"/>
          </p15:clr>
        </p15:guide>
        <p15:guide id="70" orient="horz" pos="881" userDrawn="1">
          <p15:clr>
            <a:srgbClr val="BAE3F7"/>
          </p15:clr>
        </p15:guide>
        <p15:guide id="71" orient="horz" pos="1002" userDrawn="1">
          <p15:clr>
            <a:srgbClr val="BAE3F7"/>
          </p15:clr>
        </p15:guide>
        <p15:guide id="72" orient="horz" pos="1124" userDrawn="1">
          <p15:clr>
            <a:srgbClr val="BAE3F7"/>
          </p15:clr>
        </p15:guide>
        <p15:guide id="73" orient="horz" pos="1246" userDrawn="1">
          <p15:clr>
            <a:srgbClr val="BAE3F7"/>
          </p15:clr>
        </p15:guide>
        <p15:guide id="74" orient="horz" pos="1368" userDrawn="1">
          <p15:clr>
            <a:srgbClr val="BAE3F7"/>
          </p15:clr>
        </p15:guide>
        <p15:guide id="75" orient="horz" pos="1490" userDrawn="1">
          <p15:clr>
            <a:srgbClr val="BAE3F7"/>
          </p15:clr>
        </p15:guide>
        <p15:guide id="76" orient="horz" pos="1611" userDrawn="1">
          <p15:clr>
            <a:srgbClr val="BAE3F7"/>
          </p15:clr>
        </p15:guide>
        <p15:guide id="77" orient="horz" pos="1733" userDrawn="1">
          <p15:clr>
            <a:srgbClr val="BAE3F7"/>
          </p15:clr>
        </p15:guide>
        <p15:guide id="78" orient="horz" pos="1855" userDrawn="1">
          <p15:clr>
            <a:srgbClr val="BAE3F7"/>
          </p15:clr>
        </p15:guide>
        <p15:guide id="79" orient="horz" pos="1977" userDrawn="1">
          <p15:clr>
            <a:srgbClr val="BAE3F7"/>
          </p15:clr>
        </p15:guide>
        <p15:guide id="80" orient="horz" pos="2099" userDrawn="1">
          <p15:clr>
            <a:srgbClr val="BAE3F7"/>
          </p15:clr>
        </p15:guide>
        <p15:guide id="81" orient="horz" pos="2220" userDrawn="1">
          <p15:clr>
            <a:srgbClr val="BAE3F7"/>
          </p15:clr>
        </p15:guide>
        <p15:guide id="82" orient="horz" pos="2342" userDrawn="1">
          <p15:clr>
            <a:srgbClr val="BAE3F7"/>
          </p15:clr>
        </p15:guide>
        <p15:guide id="83" orient="horz" pos="2464" userDrawn="1">
          <p15:clr>
            <a:srgbClr val="BAE3F7"/>
          </p15:clr>
        </p15:guide>
        <p15:guide id="84" orient="horz" pos="2586" userDrawn="1">
          <p15:clr>
            <a:srgbClr val="BAE3F7"/>
          </p15:clr>
        </p15:guide>
        <p15:guide id="85" orient="horz" pos="2708" userDrawn="1">
          <p15:clr>
            <a:srgbClr val="BAE3F7"/>
          </p15:clr>
        </p15:guide>
        <p15:guide id="86" orient="horz" pos="2829" userDrawn="1">
          <p15:clr>
            <a:srgbClr val="BAE3F7"/>
          </p15:clr>
        </p15:guide>
        <p15:guide id="87" orient="horz" pos="2951" userDrawn="1">
          <p15:clr>
            <a:srgbClr val="BAE3F7"/>
          </p15:clr>
        </p15:guide>
        <p15:guide id="88" orient="horz" pos="3073" userDrawn="1">
          <p15:clr>
            <a:srgbClr val="BAE3F7"/>
          </p15:clr>
        </p15:guide>
        <p15:guide id="89" orient="horz" pos="3195" userDrawn="1">
          <p15:clr>
            <a:srgbClr val="BAE3F7"/>
          </p15:clr>
        </p15:guide>
        <p15:guide id="90" orient="horz" pos="3317" userDrawn="1">
          <p15:clr>
            <a:srgbClr val="BAE3F7"/>
          </p15:clr>
        </p15:guide>
        <p15:guide id="91" orient="horz" pos="3438" userDrawn="1">
          <p15:clr>
            <a:srgbClr val="BAE3F7"/>
          </p15:clr>
        </p15:guide>
        <p15:guide id="92" orient="horz" pos="3560" userDrawn="1">
          <p15:clr>
            <a:srgbClr val="BAE3F7"/>
          </p15:clr>
        </p15:guide>
        <p15:guide id="93" orient="horz" pos="3682" userDrawn="1">
          <p15:clr>
            <a:srgbClr val="BAE3F7"/>
          </p15:clr>
        </p15:guide>
        <p15:guide id="94" orient="horz" pos="3804" userDrawn="1">
          <p15:clr>
            <a:srgbClr val="BAE3F7"/>
          </p15:clr>
        </p15:guide>
        <p15:guide id="95" orient="horz" pos="3926" userDrawn="1">
          <p15:clr>
            <a:srgbClr val="BAE3F7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mycompany.com/items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10FF0D5-7F88-43E1-B405-C5DDBFBA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F7067C-F769-4D51-A53B-5D9A8662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0" y="5241990"/>
            <a:ext cx="7761469" cy="757130"/>
          </a:xfrm>
        </p:spPr>
        <p:txBody>
          <a:bodyPr/>
          <a:lstStyle/>
          <a:p>
            <a:r>
              <a:rPr lang="ru-RU" dirty="0"/>
              <a:t>Интеграции</a:t>
            </a:r>
          </a:p>
        </p:txBody>
      </p:sp>
    </p:spTree>
    <p:extLst>
      <p:ext uri="{BB962C8B-B14F-4D97-AF65-F5344CB8AC3E}">
        <p14:creationId xmlns:p14="http://schemas.microsoft.com/office/powerpoint/2010/main" val="55202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484AAC3-2EF1-4F8A-A56D-B718D8C5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E7C7C29-A139-4DF8-94A8-468D52F5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XSD-</a:t>
            </a:r>
            <a:r>
              <a:rPr lang="ru-RU" dirty="0"/>
              <a:t>схема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B5CFA-07D1-46D8-931D-391296837268}"/>
              </a:ext>
            </a:extLst>
          </p:cNvPr>
          <p:cNvSpPr txBox="1"/>
          <p:nvPr/>
        </p:nvSpPr>
        <p:spPr>
          <a:xfrm>
            <a:off x="716437" y="1159497"/>
            <a:ext cx="10212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XSD (XML </a:t>
            </a:r>
            <a:r>
              <a:rPr lang="ru-RU" b="1" dirty="0" err="1"/>
              <a:t>Schema</a:t>
            </a:r>
            <a:r>
              <a:rPr lang="ru-RU" b="1" dirty="0"/>
              <a:t> </a:t>
            </a:r>
            <a:r>
              <a:rPr lang="ru-RU" b="1" dirty="0" err="1"/>
              <a:t>Definition</a:t>
            </a:r>
            <a:r>
              <a:rPr lang="ru-RU" b="1" dirty="0"/>
              <a:t>) </a:t>
            </a:r>
            <a:r>
              <a:rPr lang="ru-RU" dirty="0"/>
              <a:t>– язык описания структуры XML документа. По формату аналогичен XML.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60205-271C-40D4-BF2F-AA42E5AD1A69}"/>
              </a:ext>
            </a:extLst>
          </p:cNvPr>
          <p:cNvSpPr txBox="1"/>
          <p:nvPr/>
        </p:nvSpPr>
        <p:spPr>
          <a:xfrm>
            <a:off x="432619" y="2092751"/>
            <a:ext cx="51669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 схеме указывается: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какие поля будут в запросе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какие поля будут в ответе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каковы типы данных каждого поля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какие поля обязательны для заполнения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ли у поля значение по умолчанию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ли у поля ограничение по длине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ли у поля другие параметры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какова структура запроса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3CDEC3-E2D7-436E-B885-1F4EAFF21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81" y="1933575"/>
            <a:ext cx="63246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9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6D5CB9B-781C-4ADC-9121-8DFD80F6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ED81213-926B-41B5-B45E-0B52077D8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XSD-</a:t>
            </a:r>
            <a:r>
              <a:rPr lang="ru-RU" dirty="0"/>
              <a:t>схема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940CBA-CF3B-42FC-9A41-C6E47F86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881633"/>
            <a:ext cx="111633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8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A151BE10-AFCB-4459-85C2-EBF4FC99B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E9F340-4CC1-4A86-91AB-B5F0CE4E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Протокол HTTP для доставки пакетов</a:t>
            </a:r>
          </a:p>
        </p:txBody>
      </p:sp>
    </p:spTree>
    <p:extLst>
      <p:ext uri="{BB962C8B-B14F-4D97-AF65-F5344CB8AC3E}">
        <p14:creationId xmlns:p14="http://schemas.microsoft.com/office/powerpoint/2010/main" val="3725888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6F187B-03A0-446D-BF42-DCC6C488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5784602-6A4E-4FF4-8B12-2140E8DC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HTTP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B3774-ACB7-4D63-BF84-148C39BF74E7}"/>
              </a:ext>
            </a:extLst>
          </p:cNvPr>
          <p:cNvSpPr txBox="1"/>
          <p:nvPr/>
        </p:nvSpPr>
        <p:spPr>
          <a:xfrm>
            <a:off x="263951" y="1159497"/>
            <a:ext cx="11642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HTTP (</a:t>
            </a:r>
            <a:r>
              <a:rPr lang="ru-RU" b="1" dirty="0" err="1"/>
              <a:t>HyperText</a:t>
            </a:r>
            <a:r>
              <a:rPr lang="ru-RU" b="1" dirty="0"/>
              <a:t> </a:t>
            </a:r>
            <a:r>
              <a:rPr lang="ru-RU" b="1" dirty="0" err="1"/>
              <a:t>Transfer</a:t>
            </a:r>
            <a:r>
              <a:rPr lang="ru-RU" b="1" dirty="0"/>
              <a:t> </a:t>
            </a:r>
            <a:r>
              <a:rPr lang="ru-RU" b="1" dirty="0" err="1"/>
              <a:t>Protocol</a:t>
            </a:r>
            <a:r>
              <a:rPr lang="ru-RU" b="1" dirty="0"/>
              <a:t>) </a:t>
            </a:r>
            <a:r>
              <a:rPr lang="ru-RU" dirty="0"/>
              <a:t>– протокол прикладного уровня, позволяющий передавать различные ресурсы (изначально был ориентирован на передачу HTML-документов, но сегодня используется для передачи любых данных). Протокол HTTP лежит в основе обмена данными в Интернете.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8C12F4-32D4-4AD8-8714-F0FE20B0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082827"/>
            <a:ext cx="6610350" cy="109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07C6FD-2269-4D7A-BED6-68F0841A93EE}"/>
              </a:ext>
            </a:extLst>
          </p:cNvPr>
          <p:cNvSpPr txBox="1"/>
          <p:nvPr/>
        </p:nvSpPr>
        <p:spPr>
          <a:xfrm>
            <a:off x="525295" y="3429000"/>
            <a:ext cx="11478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Преимущества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значительной степени поддерживается везде, что обеспечивает более легкую совместимость с брандмауэрами;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широко распространен, многие разработчики умеют работать с ним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универсален, легок в использовании, расширяемый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существует большое сообщество специалистов, которые могут объяснить нюансы, помочь, подсказать.</a:t>
            </a:r>
          </a:p>
        </p:txBody>
      </p:sp>
    </p:spTree>
    <p:extLst>
      <p:ext uri="{BB962C8B-B14F-4D97-AF65-F5344CB8AC3E}">
        <p14:creationId xmlns:p14="http://schemas.microsoft.com/office/powerpoint/2010/main" val="226213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1B3AC4F-2BF1-49F3-9F11-AC8ABB4B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BA7A0E1-A964-4DFA-A1AA-1B14C303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Составляющие </a:t>
            </a:r>
            <a:r>
              <a:rPr lang="en-US" dirty="0"/>
              <a:t>HTTP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2823-FB19-4512-8D03-15EC65C727DF}"/>
              </a:ext>
            </a:extLst>
          </p:cNvPr>
          <p:cNvSpPr txBox="1"/>
          <p:nvPr/>
        </p:nvSpPr>
        <p:spPr>
          <a:xfrm>
            <a:off x="633011" y="1168924"/>
            <a:ext cx="981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основном для общения используется TCP/IP, но это не единственный возможный вариант. По умолчанию TCP/IP использует порт 80, но допускается использовать и другие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7F82E-7AFA-4F57-BA49-174C6E2BF6CF}"/>
              </a:ext>
            </a:extLst>
          </p:cNvPr>
          <p:cNvSpPr txBox="1"/>
          <p:nvPr/>
        </p:nvSpPr>
        <p:spPr>
          <a:xfrm>
            <a:off x="633011" y="2222005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Общение между хостом и клиентом происходит в два этапа: запрос и ответ. Клиент формирует HTTP запрос (сообщение), в ответ на который сервер даёт ответ (сообщение).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8F3DEE-EA95-4110-A8D8-8A323E1CE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36" y="2060556"/>
            <a:ext cx="4914900" cy="1800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332279-6FDB-472F-ADE5-1E1822231EEC}"/>
              </a:ext>
            </a:extLst>
          </p:cNvPr>
          <p:cNvSpPr txBox="1"/>
          <p:nvPr/>
        </p:nvSpPr>
        <p:spPr>
          <a:xfrm>
            <a:off x="899504" y="4218012"/>
            <a:ext cx="433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Структура </a:t>
            </a:r>
            <a:r>
              <a:rPr lang="en-US" dirty="0"/>
              <a:t>URI (Uniform Resource Identifier)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FF4B0E-7D1F-48F6-873F-B1047D88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49" y="4567691"/>
            <a:ext cx="94678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8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467B879-4F61-4084-AC85-B7FEAE2F8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E783A3-4E6F-4ACB-8929-63542D5C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E7D8C-E865-4FB2-9EA1-2196A33BCFAF}"/>
              </a:ext>
            </a:extLst>
          </p:cNvPr>
          <p:cNvSpPr txBox="1"/>
          <p:nvPr/>
        </p:nvSpPr>
        <p:spPr>
          <a:xfrm>
            <a:off x="631595" y="1253765"/>
            <a:ext cx="10642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Каждый HTTP-запрос состоит из метода (иногда называемого глаголом), который указывает действие, которое должно быть выполнено для указанного ресурса.</a:t>
            </a:r>
          </a:p>
          <a:p>
            <a:r>
              <a:rPr lang="ru-RU" dirty="0"/>
              <a:t>Основные методы (в частности, используемые, при создании </a:t>
            </a:r>
            <a:r>
              <a:rPr lang="ru-RU" dirty="0" err="1"/>
              <a:t>RESTful</a:t>
            </a:r>
            <a:r>
              <a:rPr lang="ru-RU" dirty="0"/>
              <a:t> веб-сервисов):</a:t>
            </a:r>
          </a:p>
          <a:p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GET — получение ресурса;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POST — создание ресурса;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PUT — обновление ресурса;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DELETE — удаление ресурса.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E9CE33-392A-401B-9068-F92DAE957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86" y="3598629"/>
            <a:ext cx="4733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02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A971C92C-AC2A-4999-ADB4-2BE661167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920144"/>
            <a:ext cx="9616256" cy="246221"/>
          </a:xfrm>
        </p:spPr>
        <p:txBody>
          <a:bodyPr/>
          <a:lstStyle/>
          <a:p>
            <a:r>
              <a:rPr lang="ru-RU" dirty="0"/>
              <a:t>HTTP методы и их описание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C36C8D9-7259-40DB-B076-47FF18DE3C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7D67A93-29AF-4F06-A744-5AB35877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ru-RU" dirty="0"/>
              <a:t>сообщения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6728CF-9948-411A-95A3-C99EA436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292410"/>
            <a:ext cx="114395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7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B388C5A-ADEA-46B6-96E9-04A6A48E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58E2434-EFFC-4A78-A3DA-B1DA25AF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HTTP </a:t>
            </a:r>
            <a:r>
              <a:rPr lang="ru-RU" dirty="0"/>
              <a:t>сообщения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73771-C2DE-4DEE-8F9F-275A2525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1034033"/>
            <a:ext cx="111633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4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4E1F5C6-736A-4C07-9409-50AA8DE15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426CAC1-8318-44BC-A1A5-0B174BF3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REST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B7F7D-962D-4347-9C0A-E487B82CBC69}"/>
              </a:ext>
            </a:extLst>
          </p:cNvPr>
          <p:cNvSpPr txBox="1"/>
          <p:nvPr/>
        </p:nvSpPr>
        <p:spPr>
          <a:xfrm>
            <a:off x="339365" y="1046375"/>
            <a:ext cx="116138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REST (</a:t>
            </a:r>
            <a:r>
              <a:rPr lang="ru-RU" b="1" dirty="0" err="1"/>
              <a:t>Representational</a:t>
            </a:r>
            <a:r>
              <a:rPr lang="ru-RU" b="1" dirty="0"/>
              <a:t> </a:t>
            </a:r>
            <a:r>
              <a:rPr lang="ru-RU" b="1" dirty="0" err="1"/>
              <a:t>State</a:t>
            </a:r>
            <a:r>
              <a:rPr lang="ru-RU" b="1" dirty="0"/>
              <a:t> </a:t>
            </a:r>
            <a:r>
              <a:rPr lang="ru-RU" b="1" dirty="0" err="1"/>
              <a:t>Transfer</a:t>
            </a:r>
            <a:r>
              <a:rPr lang="ru-RU" b="1" dirty="0"/>
              <a:t>) </a:t>
            </a:r>
            <a:r>
              <a:rPr lang="ru-RU" dirty="0"/>
              <a:t>– </a:t>
            </a:r>
            <a:r>
              <a:rPr lang="ru-RU" dirty="0" err="1"/>
              <a:t>самоописательный</a:t>
            </a:r>
            <a:r>
              <a:rPr lang="ru-RU" dirty="0"/>
              <a:t> архитектурный стиль API, определяемый набором архитектурных ограничений и предназначенный для широкого внедрения многими потребителями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Единый интерфейс, позволяющий единообразное взаимодействие с сервером вне зависимости от типа устройства или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состояния: необходимое состояние обработки запроса содержится в самом запросе без того, чтобы сервер хранил какие-либо относящиеся к сессии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Кэширование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Клиент-серверная архитектура: позволяет независимое развитие двух сторон.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Многоуровневая система приложения.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для сервера обеспечивать исполняемый код на клиенте</a:t>
            </a:r>
          </a:p>
        </p:txBody>
      </p:sp>
    </p:spTree>
    <p:extLst>
      <p:ext uri="{BB962C8B-B14F-4D97-AF65-F5344CB8AC3E}">
        <p14:creationId xmlns:p14="http://schemas.microsoft.com/office/powerpoint/2010/main" val="707168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F913071-1EC2-4C89-A79E-2B060AF7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71BB644-A3FB-4CD0-BB79-6DE4C598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REST: </a:t>
            </a:r>
            <a:r>
              <a:rPr lang="ru-RU" dirty="0"/>
              <a:t>Формат сообщения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BB574-D35B-4DD4-94B6-8E09EAD7F9D5}"/>
              </a:ext>
            </a:extLst>
          </p:cNvPr>
          <p:cNvSpPr txBox="1"/>
          <p:nvPr/>
        </p:nvSpPr>
        <p:spPr>
          <a:xfrm>
            <a:off x="631596" y="1150070"/>
            <a:ext cx="11170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REST является очень простым интерфейсом управления информацией без использования каких-либо дополнительных внутренних прослоек. Каждая единица информации однозначно определяется глобальным идентификатором, таким как URL (URI), имеющим строго заданный формат.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520DE-0DFB-4385-9547-0C70606094D0}"/>
              </a:ext>
            </a:extLst>
          </p:cNvPr>
          <p:cNvSpPr txBox="1"/>
          <p:nvPr/>
        </p:nvSpPr>
        <p:spPr>
          <a:xfrm>
            <a:off x="631596" y="2733773"/>
            <a:ext cx="9813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GET /</a:t>
            </a:r>
            <a:r>
              <a:rPr lang="ru-RU" dirty="0" err="1"/>
              <a:t>books</a:t>
            </a:r>
            <a:r>
              <a:rPr lang="ru-RU" dirty="0"/>
              <a:t>/ — получить список всех книг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GET /</a:t>
            </a:r>
            <a:r>
              <a:rPr lang="ru-RU" dirty="0" err="1"/>
              <a:t>books</a:t>
            </a:r>
            <a:r>
              <a:rPr lang="ru-RU" dirty="0"/>
              <a:t>/3/ — получить книгу номер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POST /</a:t>
            </a:r>
            <a:r>
              <a:rPr lang="ru-RU" dirty="0" err="1"/>
              <a:t>books</a:t>
            </a:r>
            <a:r>
              <a:rPr lang="ru-RU" dirty="0"/>
              <a:t>/3 – добавить книгу (данные в теле запроса)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PUT /</a:t>
            </a:r>
            <a:r>
              <a:rPr lang="ru-RU" dirty="0" err="1"/>
              <a:t>books</a:t>
            </a:r>
            <a:r>
              <a:rPr lang="ru-RU" dirty="0"/>
              <a:t>/ — изменить книгу (данные в теле запроса)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PATCH /</a:t>
            </a:r>
            <a:r>
              <a:rPr lang="ru-RU" dirty="0" err="1"/>
              <a:t>books</a:t>
            </a:r>
            <a:r>
              <a:rPr lang="ru-RU" dirty="0"/>
              <a:t>/3/</a:t>
            </a:r>
            <a:r>
              <a:rPr lang="ru-RU" dirty="0" err="1"/>
              <a:t>price</a:t>
            </a:r>
            <a:r>
              <a:rPr lang="ru-RU" dirty="0"/>
              <a:t> - частично изменить данные указанной книги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DELETE /</a:t>
            </a:r>
            <a:r>
              <a:rPr lang="ru-RU" dirty="0" err="1"/>
              <a:t>books</a:t>
            </a:r>
            <a:r>
              <a:rPr lang="ru-RU" dirty="0"/>
              <a:t>/3 – удалить книгу с номером 3</a:t>
            </a:r>
          </a:p>
        </p:txBody>
      </p:sp>
    </p:spTree>
    <p:extLst>
      <p:ext uri="{BB962C8B-B14F-4D97-AF65-F5344CB8AC3E}">
        <p14:creationId xmlns:p14="http://schemas.microsoft.com/office/powerpoint/2010/main" val="288526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68E2C2F-614E-4E27-A7CE-96544A84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411040-6C57-4C12-981C-B3CCCF16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Понятие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7332F-3A93-4714-8BCD-4F2E90B2BE89}"/>
              </a:ext>
            </a:extLst>
          </p:cNvPr>
          <p:cNvSpPr txBox="1"/>
          <p:nvPr/>
        </p:nvSpPr>
        <p:spPr>
          <a:xfrm>
            <a:off x="556181" y="1451728"/>
            <a:ext cx="1140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API (</a:t>
            </a:r>
            <a:r>
              <a:rPr lang="ru-RU" b="1" dirty="0" err="1"/>
              <a:t>Application</a:t>
            </a:r>
            <a:r>
              <a:rPr lang="ru-RU" b="1" dirty="0"/>
              <a:t> </a:t>
            </a:r>
            <a:r>
              <a:rPr lang="ru-RU" b="1" dirty="0" err="1"/>
              <a:t>Programming</a:t>
            </a:r>
            <a:r>
              <a:rPr lang="ru-RU" b="1" dirty="0"/>
              <a:t> </a:t>
            </a:r>
            <a:r>
              <a:rPr lang="ru-RU" b="1" dirty="0" err="1"/>
              <a:t>Interface</a:t>
            </a:r>
            <a:r>
              <a:rPr lang="ru-RU" b="1" dirty="0"/>
              <a:t>) </a:t>
            </a:r>
            <a:r>
              <a:rPr lang="ru-RU" dirty="0"/>
              <a:t>– это контракт, который определяет способы доступа к системе извне и те функции (методы), которые система предоставляет внешнему миру.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BE29B-ECB1-49BC-B8E9-EF88CE39242F}"/>
              </a:ext>
            </a:extLst>
          </p:cNvPr>
          <p:cNvSpPr txBox="1"/>
          <p:nvPr/>
        </p:nvSpPr>
        <p:spPr>
          <a:xfrm>
            <a:off x="432619" y="2498103"/>
            <a:ext cx="6194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Как может быть использован API</a:t>
            </a:r>
          </a:p>
          <a:p>
            <a:r>
              <a:rPr lang="ru-RU" dirty="0"/>
              <a:t>Напрямую: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вызывает функции внутри себя;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вызывает функции другой системы;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другая система, </a:t>
            </a:r>
            <a:r>
              <a:rPr lang="ru-RU" dirty="0" err="1"/>
              <a:t>автотест</a:t>
            </a:r>
            <a:r>
              <a:rPr lang="ru-RU" dirty="0"/>
              <a:t> или человек (например, через </a:t>
            </a:r>
            <a:r>
              <a:rPr lang="ru-RU" dirty="0" err="1"/>
              <a:t>Swagger</a:t>
            </a:r>
            <a:r>
              <a:rPr lang="ru-RU" dirty="0"/>
              <a:t>) вызывает функции системы.</a:t>
            </a:r>
          </a:p>
          <a:p>
            <a:r>
              <a:rPr lang="ru-RU" dirty="0"/>
              <a:t>Косвенно: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Пользователь работает с GUI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54C311-C9D4-4F8C-B8E8-5133285F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816" y="2101096"/>
            <a:ext cx="5593205" cy="36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7016F5D-3D41-4A0E-8DB1-561BA92B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1974E59-CA7B-4DFA-9E82-23DEF103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REST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B364A-249B-4576-A479-2CCEAB8CF0EE}"/>
              </a:ext>
            </a:extLst>
          </p:cNvPr>
          <p:cNvSpPr txBox="1"/>
          <p:nvPr/>
        </p:nvSpPr>
        <p:spPr>
          <a:xfrm>
            <a:off x="432619" y="1036948"/>
            <a:ext cx="5670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Ресурс: покупные изделия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Расположение ресурса: </a:t>
            </a:r>
            <a:r>
              <a:rPr lang="ru-RU" dirty="0">
                <a:hlinkClick r:id="rId2"/>
              </a:rPr>
              <a:t>http://mycompany.com/items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Формат репрезентации ресурса: JSON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BF9A5B-A487-45EC-959C-F58A3967E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326" y="2588001"/>
            <a:ext cx="82581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16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46FE0C1-0D76-4B05-A0DE-F7511AC8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45BD39-6DE6-468B-B2F1-079174F2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0" y="5241990"/>
            <a:ext cx="7761469" cy="757130"/>
          </a:xfrm>
        </p:spPr>
        <p:txBody>
          <a:bodyPr/>
          <a:lstStyle/>
          <a:p>
            <a:r>
              <a:rPr lang="ru-RU" dirty="0"/>
              <a:t>Проектирование </a:t>
            </a:r>
            <a:r>
              <a:rPr lang="en-US" dirty="0"/>
              <a:t>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657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3B08F50-6246-44E4-9A74-C5096CC4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93A15B2-03A1-419E-8544-C15CEBD4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Проектирование </a:t>
            </a:r>
            <a:r>
              <a:rPr lang="en-US" dirty="0"/>
              <a:t>API: </a:t>
            </a:r>
            <a:r>
              <a:rPr lang="ru-RU" dirty="0"/>
              <a:t>Документирование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B99DC-F196-475A-BC99-1124FBC40409}"/>
              </a:ext>
            </a:extLst>
          </p:cNvPr>
          <p:cNvSpPr txBox="1"/>
          <p:nvPr/>
        </p:nvSpPr>
        <p:spPr>
          <a:xfrm>
            <a:off x="537328" y="1112363"/>
            <a:ext cx="85595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Основные разделы в документации API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Описание ресурса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В данном случае «Ресурсы» относятся к информации, возвращаемой API.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Конечные точки и методы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Конечные точки указывают, как получить доступ к ресурсу, а метод указывает разрешенные взаимодействия (GET, POST или DELETE) с ресурсом.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Параметры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Параметрами являются данные, которые можно передать конечной точке, чтобы повлиять на ответ.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Пример запроса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Пример запроса включает в себя простой пример использования конечной точки, показывающий какие-то настроенные параметры.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Пример и схема ответа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Пример ответа, который можно получить на запрос;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Схема ответа определяет все возможные элементы в ответе.</a:t>
            </a:r>
          </a:p>
        </p:txBody>
      </p:sp>
    </p:spTree>
    <p:extLst>
      <p:ext uri="{BB962C8B-B14F-4D97-AF65-F5344CB8AC3E}">
        <p14:creationId xmlns:p14="http://schemas.microsoft.com/office/powerpoint/2010/main" val="2645959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ED93FE8-FC42-44BC-89A0-90584AE7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7346FBB-F6AA-453C-9A5C-4187574EF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1 - Описание ресурса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78E8E-5588-4DB2-9A55-C0C2590C3973}"/>
              </a:ext>
            </a:extLst>
          </p:cNvPr>
          <p:cNvSpPr txBox="1"/>
          <p:nvPr/>
        </p:nvSpPr>
        <p:spPr>
          <a:xfrm>
            <a:off x="432619" y="1319753"/>
            <a:ext cx="573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«Ресурсы» относятся к информации, возвращаемой API.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132BB-2AAA-4B12-9D32-905150E94D27}"/>
              </a:ext>
            </a:extLst>
          </p:cNvPr>
          <p:cNvSpPr txBox="1"/>
          <p:nvPr/>
        </p:nvSpPr>
        <p:spPr>
          <a:xfrm>
            <a:off x="509048" y="1951348"/>
            <a:ext cx="43834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ресурса делают кратким (1-3 предложения) и обычно начинают с глагола.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Ресурсы обычно имеют различные конечные точки доступа и несколько методов для каждой конечной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одной и той же странице обычно описывается общий ресурс и ряд конечных точек для доступа к ресурсу.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69FDD-E77B-46FC-8CB6-D66345406C8E}"/>
              </a:ext>
            </a:extLst>
          </p:cNvPr>
          <p:cNvSpPr txBox="1"/>
          <p:nvPr/>
        </p:nvSpPr>
        <p:spPr>
          <a:xfrm>
            <a:off x="5486401" y="1694990"/>
            <a:ext cx="6342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 правило, API имеет несколько конечных точек, сгруппированных в одном ресурсе. В этом случае вы описываете как общий ресурс, так и отдельные конечные точки. Например, следующий ресурс имеет различные конечные точки, которые также описаны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EC4BD8-1796-4C32-B644-44FF0EE9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811" y="3244009"/>
            <a:ext cx="39909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4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4926494-5A63-4C9F-B6D1-E393B4D2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0F61494-586E-4C7E-9ABD-8B7916C4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2 - Конечные точки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65CE5-04A5-4752-834B-7595E86B050B}"/>
              </a:ext>
            </a:extLst>
          </p:cNvPr>
          <p:cNvSpPr txBox="1"/>
          <p:nvPr/>
        </p:nvSpPr>
        <p:spPr>
          <a:xfrm>
            <a:off x="263952" y="1102936"/>
            <a:ext cx="1172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Конечные точки указывают, как получить доступ к ресурсу, а метод указывает разрешенные взаимодействия (такие как GET, POST или DELETE) с ресурсом.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C7CEE9-8A87-4430-922A-720675E5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11" y="1840023"/>
            <a:ext cx="5429250" cy="733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EE7E85-1183-481E-B07F-E7BB10622D92}"/>
              </a:ext>
            </a:extLst>
          </p:cNvPr>
          <p:cNvSpPr txBox="1"/>
          <p:nvPr/>
        </p:nvSpPr>
        <p:spPr>
          <a:xfrm>
            <a:off x="690664" y="2996119"/>
            <a:ext cx="6128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Перечисляем методы конечной точки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GET: получает ресурс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POST: создает ресурс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PUT: обновляет или создает в существующем ресурсе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PATCH: частично изменяет существующий ресурс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DELETE: удаляет ресурс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1BB7F6-8FB1-4326-91D8-4C7D2AEA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61" y="4834978"/>
            <a:ext cx="56102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9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66FE72-C3FC-429D-BE30-DBBD09E1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59581E6-3235-4DB0-BB04-CD774965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3 - Параметры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5248C-0271-4B3E-A957-D2AFD55D1BA0}"/>
              </a:ext>
            </a:extLst>
          </p:cNvPr>
          <p:cNvSpPr txBox="1"/>
          <p:nvPr/>
        </p:nvSpPr>
        <p:spPr>
          <a:xfrm>
            <a:off x="535021" y="1099226"/>
            <a:ext cx="11224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Параметрами являются данные, которые можно передать конечной точке, чтобы повлиять на ответ. Существует четыре типа параметров: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Параметры заголовка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Обычно заголовок включает в себя только параметры авторизации, которые являются общими для всех конечных точек, такие параметры не имеет смысла описывать для каждой конечной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Параметры </a:t>
            </a:r>
            <a:r>
              <a:rPr lang="ru-RU" dirty="0" err="1"/>
              <a:t>path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Параметры </a:t>
            </a:r>
            <a:r>
              <a:rPr lang="ru-RU" dirty="0" err="1"/>
              <a:t>path</a:t>
            </a:r>
            <a:r>
              <a:rPr lang="ru-RU" dirty="0"/>
              <a:t> являются частью конечной точки.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Обычно задаются с помощью фигурных скобок.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Параметры строки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Параметры строки запроса указываются после знака вопроса ? в адресе конечной точки. Знак вопроса и следующие за ним пары параметр=значение называются «строкой запроса». Параметры отделяются друг от друга амперсандом «&amp;». Порядок параметров в строке запроса не имеет значения.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Параметры тела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Обычно форматом тела запроса является JSON. Этот JSON объект может быть длинным списком пар ключ-значение с несколькими уровнями вложенности (содержать сложные информационные объекты).</a:t>
            </a:r>
          </a:p>
        </p:txBody>
      </p:sp>
    </p:spTree>
    <p:extLst>
      <p:ext uri="{BB962C8B-B14F-4D97-AF65-F5344CB8AC3E}">
        <p14:creationId xmlns:p14="http://schemas.microsoft.com/office/powerpoint/2010/main" val="870726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78A517-482C-4624-9ACC-96C9F417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C703EA-002D-4101-B1CB-70693675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3 – Параметры (продолжение)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22E24-2A36-499E-9443-FEE811C6FC18}"/>
              </a:ext>
            </a:extLst>
          </p:cNvPr>
          <p:cNvSpPr txBox="1"/>
          <p:nvPr/>
        </p:nvSpPr>
        <p:spPr>
          <a:xfrm>
            <a:off x="707010" y="1168924"/>
            <a:ext cx="8116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Типы данных параметров (наиболее распространенные в REST API):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string</a:t>
            </a:r>
            <a:r>
              <a:rPr lang="ru-RU" dirty="0"/>
              <a:t>: буквенно-цифровая последовательность букв и / или цифр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integer</a:t>
            </a:r>
            <a:r>
              <a:rPr lang="ru-RU" dirty="0"/>
              <a:t>: целое число - может быть положительным или отрицательным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boolean</a:t>
            </a:r>
            <a:r>
              <a:rPr lang="ru-RU" dirty="0"/>
              <a:t>: </a:t>
            </a:r>
            <a:r>
              <a:rPr lang="ru-RU" dirty="0" err="1"/>
              <a:t>true</a:t>
            </a:r>
            <a:r>
              <a:rPr lang="ru-RU" dirty="0"/>
              <a:t> или </a:t>
            </a:r>
            <a:r>
              <a:rPr lang="ru-RU" dirty="0" err="1"/>
              <a:t>false</a:t>
            </a:r>
            <a:r>
              <a:rPr lang="ru-RU" dirty="0"/>
              <a:t> значение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object</a:t>
            </a:r>
            <a:r>
              <a:rPr lang="ru-RU" dirty="0"/>
              <a:t>: пара ключ-значение в формате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array</a:t>
            </a:r>
            <a:r>
              <a:rPr lang="ru-RU" dirty="0"/>
              <a:t>: массив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299704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17FE9C9-F2A0-4D74-AC32-A56A10190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9411E8F-1810-43C8-ACA7-DC9A318F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Шаг 4 - Пример запроса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70E81-1903-43AC-AAB7-6C02907F9337}"/>
              </a:ext>
            </a:extLst>
          </p:cNvPr>
          <p:cNvSpPr txBox="1"/>
          <p:nvPr/>
        </p:nvSpPr>
        <p:spPr>
          <a:xfrm>
            <a:off x="527902" y="1018095"/>
            <a:ext cx="11271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запроса включает в себя запрос с использованием конечной точки, показывающий некоторые настроенные параметры. Пример запроса обычно не показывает все возможные конфигурации параметров, но он должен быть максимально насыщен параметрами.</a:t>
            </a:r>
          </a:p>
          <a:p>
            <a:endParaRPr lang="ru-RU" dirty="0"/>
          </a:p>
          <a:p>
            <a:r>
              <a:rPr lang="ru-RU" dirty="0"/>
              <a:t>Примеры запросов могут содержать фрагменты кода, которые показывают один и тот же запрос на разных языках. Запросы, показанные на других языках программирования, являются необязательными (но их наличие помогает).</a:t>
            </a:r>
          </a:p>
          <a:p>
            <a:endParaRPr lang="ru-RU" dirty="0"/>
          </a:p>
          <a:p>
            <a:r>
              <a:rPr lang="ru-RU" b="1" dirty="0" err="1"/>
              <a:t>cURL</a:t>
            </a:r>
            <a:r>
              <a:rPr lang="ru-RU" b="1" dirty="0"/>
              <a:t> (</a:t>
            </a:r>
            <a:r>
              <a:rPr lang="ru-RU" b="1" dirty="0" err="1"/>
              <a:t>Client</a:t>
            </a:r>
            <a:r>
              <a:rPr lang="ru-RU" b="1" dirty="0"/>
              <a:t> URL) </a:t>
            </a:r>
            <a:r>
              <a:rPr lang="ru-RU" dirty="0"/>
              <a:t>– утилита командной строки для отправки запросов, основанных на URL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зависит от языка, сервера, протокола;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показывает информацию заголовка, необходимую в запросе;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показывает метод, используемый в запросе.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6026C3-CB34-4270-9A82-BBFF964D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71" y="4788347"/>
            <a:ext cx="9296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0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B3715C5-ABD6-458A-A850-2C10A3B6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D5AB2B6-952B-4C3D-BAE5-4D90DD11B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5 - Пример и схема ответа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D8B2E-7ADA-486B-B794-D96D83B2293B}"/>
              </a:ext>
            </a:extLst>
          </p:cNvPr>
          <p:cNvSpPr txBox="1"/>
          <p:nvPr/>
        </p:nvSpPr>
        <p:spPr>
          <a:xfrm>
            <a:off x="432619" y="1027522"/>
            <a:ext cx="4610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Схема (описание) ответа документирует ответ, перечисляя каждое свойство, которое может быть возвращено, содержание каждого свойства, формат данных, структуру и другие подробности.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07711-8CE0-4818-8585-D8B38F6A6603}"/>
              </a:ext>
            </a:extLst>
          </p:cNvPr>
          <p:cNvSpPr txBox="1"/>
          <p:nvPr/>
        </p:nvSpPr>
        <p:spPr>
          <a:xfrm>
            <a:off x="432618" y="2818614"/>
            <a:ext cx="62208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Пример ответа показывает ответ на пример запроса.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Схема ответа определяет все возможные элементы в ответе.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Пример ответа не является исчерпывающим для всех конфигураций параметров или операций, но он должен соответствовать параметрам, переданным в примере запроса.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Ответ позволяет разработчикам узнать, содержит ли ресурс информацию, которую они хотят, формат и структура информации и т.д.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86C65E-64CD-4E1A-8DD9-FEBCA38F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458" y="1139934"/>
            <a:ext cx="52387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2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F80E1B-F424-4F6F-826D-36941DC9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9797195-A1DF-4D1D-8966-08C2E545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Swagger </a:t>
            </a:r>
            <a:r>
              <a:rPr lang="ru-RU" dirty="0"/>
              <a:t>и </a:t>
            </a:r>
            <a:r>
              <a:rPr lang="en-US" dirty="0" err="1"/>
              <a:t>OpenAPI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F516B-5B78-4C4D-898C-797012D4293F}"/>
              </a:ext>
            </a:extLst>
          </p:cNvPr>
          <p:cNvSpPr txBox="1"/>
          <p:nvPr/>
        </p:nvSpPr>
        <p:spPr>
          <a:xfrm>
            <a:off x="339365" y="1131216"/>
            <a:ext cx="9898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/>
              <a:t>OpenAPI</a:t>
            </a:r>
            <a:r>
              <a:rPr lang="ru-RU" dirty="0"/>
              <a:t> - это не зависящая от языка спецификация для описания REST API. Она позволяет компьютерам и людям лучше понять возможности REST API без прямого доступа к исходному коду.</a:t>
            </a:r>
          </a:p>
          <a:p>
            <a:r>
              <a:rPr lang="ru-RU" dirty="0"/>
              <a:t>Ее основные цели: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свести к минимуму объем работ, необходимых для соединения отдельных служб;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сократить время, необходимое для точного документирования службы.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 </a:t>
            </a:r>
            <a:r>
              <a:rPr lang="ru-RU" b="1" dirty="0" err="1"/>
              <a:t>Swagger</a:t>
            </a:r>
            <a:r>
              <a:rPr lang="ru-RU" dirty="0"/>
              <a:t> — это инструмент, использующий спецификацию </a:t>
            </a:r>
            <a:r>
              <a:rPr lang="ru-RU" dirty="0" err="1"/>
              <a:t>OpenAPI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496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59E3785-1D54-4730-8EA3-1DE6FAA7C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00B97DD-55B2-4CE1-B47B-EF07ACF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Выгоды от использования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00DDD-0385-46B4-815C-B95F9D814FDD}"/>
              </a:ext>
            </a:extLst>
          </p:cNvPr>
          <p:cNvSpPr txBox="1"/>
          <p:nvPr/>
        </p:nvSpPr>
        <p:spPr>
          <a:xfrm>
            <a:off x="867266" y="1310326"/>
            <a:ext cx="10660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API позволяет: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унифицировать доступ к функционалу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связать разнородные системы</a:t>
            </a:r>
          </a:p>
          <a:p>
            <a:r>
              <a:rPr lang="ru-RU" sz="2400" dirty="0"/>
              <a:t>Благодаря этому: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снижается стоимость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повышается безопасность</a:t>
            </a:r>
          </a:p>
        </p:txBody>
      </p:sp>
    </p:spTree>
    <p:extLst>
      <p:ext uri="{BB962C8B-B14F-4D97-AF65-F5344CB8AC3E}">
        <p14:creationId xmlns:p14="http://schemas.microsoft.com/office/powerpoint/2010/main" val="3514956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D0C06DD-21AA-4EB4-A24D-D4C44A91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7E8D35-2D5E-40FA-AD2A-8A96816D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Пользовательский интерфейс </a:t>
            </a:r>
            <a:r>
              <a:rPr lang="en-US" dirty="0"/>
              <a:t>Swagger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E208FE-69FA-42F0-8E73-5D3ACDC85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081087"/>
            <a:ext cx="104108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95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2FB337-4808-4DA0-99E2-79C83606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F529261-CCB5-4199-A009-ED42780C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Инструменты для тестирования HTTP: </a:t>
            </a:r>
            <a:r>
              <a:rPr lang="ru-RU" dirty="0" err="1"/>
              <a:t>Postman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0E111-34C1-4E4B-B7CB-EBEB350C9105}"/>
              </a:ext>
            </a:extLst>
          </p:cNvPr>
          <p:cNvSpPr txBox="1"/>
          <p:nvPr/>
        </p:nvSpPr>
        <p:spPr>
          <a:xfrm>
            <a:off x="537328" y="1244338"/>
            <a:ext cx="1125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Postman</a:t>
            </a:r>
            <a:r>
              <a:rPr lang="ru-RU" dirty="0"/>
              <a:t> - мощный набор инструментов для тестирования API. Является средой разработки, которая позволяет создавать, тестировать, контролировать и публиковать документацию для API.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D0D25-A84F-44E8-A27D-1ABC9B3E2FB6}"/>
              </a:ext>
            </a:extLst>
          </p:cNvPr>
          <p:cNvSpPr txBox="1"/>
          <p:nvPr/>
        </p:nvSpPr>
        <p:spPr>
          <a:xfrm>
            <a:off x="659876" y="2498103"/>
            <a:ext cx="11130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большей степени заточен под работу с </a:t>
            </a:r>
            <a:r>
              <a:rPr lang="ru-RU" dirty="0" err="1"/>
              <a:t>HTTPсервисами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возможность запустить </a:t>
            </a:r>
            <a:r>
              <a:rPr lang="ru-RU" dirty="0" err="1"/>
              <a:t>mock</a:t>
            </a:r>
            <a:r>
              <a:rPr lang="ru-RU" dirty="0"/>
              <a:t>-сервер.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создавать и запускать тесты на языке </a:t>
            </a:r>
            <a:r>
              <a:rPr lang="ru-RU" dirty="0" err="1"/>
              <a:t>JavaScript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Может автоматически осуществлять мониторинг сайта.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Бесплатен.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Может быть установлен как локальное приложение или использоваться онлайн.</a:t>
            </a:r>
          </a:p>
        </p:txBody>
      </p:sp>
    </p:spTree>
    <p:extLst>
      <p:ext uri="{BB962C8B-B14F-4D97-AF65-F5344CB8AC3E}">
        <p14:creationId xmlns:p14="http://schemas.microsoft.com/office/powerpoint/2010/main" val="3008914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601AC46-1C76-40C8-B772-61DCA6B6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FDADB6B-26ED-4E13-84F9-66C6BE49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SOAP </a:t>
            </a:r>
            <a:r>
              <a:rPr lang="ru-RU" dirty="0"/>
              <a:t>или </a:t>
            </a:r>
            <a:r>
              <a:rPr lang="en-US" dirty="0"/>
              <a:t>REST?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6BFF0-6411-4803-8592-2F25CEF01220}"/>
              </a:ext>
            </a:extLst>
          </p:cNvPr>
          <p:cNvSpPr txBox="1"/>
          <p:nvPr/>
        </p:nvSpPr>
        <p:spPr>
          <a:xfrm>
            <a:off x="432619" y="1187777"/>
            <a:ext cx="112189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Основные характеристики SOAP: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Распространенный стандарт WSDL для формального описания сервисного контракта;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Сервисы могут быть реализованы по различным транспортным протоколам, включая HTTP, JMS, SMTP;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Широкий спектр дополнительных стандартов WS-*, охватывающих метаданные и нефункциональные аспекты сервисов;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Хорошая поддержка генерации кода на основе формального описания сервиса;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Поддержка безопасности на уровне сообщений;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Дополнительные расходы из-за XML-сообщений.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Основные характеристики 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Простота реализации на стороне клиента;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Коммуникация без сохранения состояния;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HTTP-транспорта;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Формальное описание сервиса широко не используется.</a:t>
            </a:r>
          </a:p>
        </p:txBody>
      </p:sp>
    </p:spTree>
    <p:extLst>
      <p:ext uri="{BB962C8B-B14F-4D97-AF65-F5344CB8AC3E}">
        <p14:creationId xmlns:p14="http://schemas.microsoft.com/office/powerpoint/2010/main" val="3880231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6EA001C-64A5-45FD-B1B4-C45DBCAA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DCF88D4-8BD9-4089-99DC-07F693A6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SOAP </a:t>
            </a:r>
            <a:r>
              <a:rPr lang="ru-RU" dirty="0"/>
              <a:t>или </a:t>
            </a:r>
            <a:r>
              <a:rPr lang="en-US" dirty="0"/>
              <a:t>REST?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437F4-6D5A-41B1-A8F9-ACA90DF14904}"/>
              </a:ext>
            </a:extLst>
          </p:cNvPr>
          <p:cNvSpPr txBox="1"/>
          <p:nvPr/>
        </p:nvSpPr>
        <p:spPr>
          <a:xfrm>
            <a:off x="358219" y="1018095"/>
            <a:ext cx="10897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SOAP имеет преимущества в следующих сценариях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Внешние сервисы для третьих лиц / внешних организаций, когда требуется официальный сервисный контакт;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Сложные сценарии интеграции, когда требуется управления состоянием, транзакции, безопасностью на уровне сообщений и т.д.;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Транспорт должен быть не только HTTP.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REST имеет преимущества в следующих сценариях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Облегченная коммуникация с помощью простых операций CRUD без сложных взаимодействий;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Контракт на взаимодействие не требует формального описания;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использовать HTTP-транспорт.</a:t>
            </a:r>
          </a:p>
        </p:txBody>
      </p:sp>
    </p:spTree>
    <p:extLst>
      <p:ext uri="{BB962C8B-B14F-4D97-AF65-F5344CB8AC3E}">
        <p14:creationId xmlns:p14="http://schemas.microsoft.com/office/powerpoint/2010/main" val="39860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8D172A-98C9-4C54-86CD-D0BD52146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8D97725-9B8C-40EC-ADEC-4146B5D8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1" y="5241990"/>
            <a:ext cx="7752592" cy="757130"/>
          </a:xfrm>
        </p:spPr>
        <p:txBody>
          <a:bodyPr/>
          <a:lstStyle/>
          <a:p>
            <a:r>
              <a:rPr lang="en-US" dirty="0"/>
              <a:t>HTTP/2 </a:t>
            </a:r>
            <a:r>
              <a:rPr lang="ru-RU" dirty="0"/>
              <a:t>и </a:t>
            </a:r>
            <a:r>
              <a:rPr lang="en-US" dirty="0" err="1"/>
              <a:t>gRPC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3798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E03B8D6-7D9B-4DE4-80FE-6CBE0DB8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https://www.oreilly.com/content/http2-a-new-excerpt/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AE195D0-3755-4D6A-B233-4A7F6F07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HTTP 2.0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073FB-C57A-416E-9694-001D3FE697EF}"/>
              </a:ext>
            </a:extLst>
          </p:cNvPr>
          <p:cNvSpPr txBox="1"/>
          <p:nvPr/>
        </p:nvSpPr>
        <p:spPr>
          <a:xfrm>
            <a:off x="546756" y="1102936"/>
            <a:ext cx="9492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Мультиплексирование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Сжатие заголовков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Приоритезация потоков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Бинарное представление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инициации отправки данных на стороне сервера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E788FF-522B-45FD-A5C9-32C6E0C5C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19" y="2586720"/>
            <a:ext cx="6809247" cy="33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32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711724B-8190-4BC0-B9A3-1EA49B2E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https://www.oreilly.com/content/http2-a-new-excerpt/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7E1A6AE-286D-4110-8F69-96A79972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Потоки (</a:t>
            </a:r>
            <a:r>
              <a:rPr lang="en-US" dirty="0"/>
              <a:t>Streams) </a:t>
            </a:r>
            <a:r>
              <a:rPr lang="ru-RU" dirty="0"/>
              <a:t>и фреймы (</a:t>
            </a:r>
            <a:r>
              <a:rPr lang="en-US" dirty="0"/>
              <a:t>frames)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5ADEF-6CCF-4513-B93A-93EF8A7B8835}"/>
              </a:ext>
            </a:extLst>
          </p:cNvPr>
          <p:cNvSpPr txBox="1"/>
          <p:nvPr/>
        </p:nvSpPr>
        <p:spPr>
          <a:xfrm>
            <a:off x="432619" y="1131216"/>
            <a:ext cx="56633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Передача данных осуществляется через одно TCP-соединение, которое может передавать любое количество двунаправленных потоков.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Каждый поток имеет уникальный идентификатор и необязательную информацию о приоритете, которая используется для передачи двунаправленных сообщений.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Каждый HTTP запрос и ответ состоит из одного или нескольких фреймов.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Фрейм — это наименьшая структура, содержащая данные определенного типа, например заголовки HTTP, полезные данные сообщения и т. д . Фреймы из разных потоков могут чередоваться, а затем повторно собираться с помощью встроенного идентификатора потока в заголовке каждого фрейма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16ACAA-EBC6-4D48-ADF3-0D44DD88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19" y="2547585"/>
            <a:ext cx="5968181" cy="338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74C85BD-E0DD-4CF0-A14F-D69134E3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https://habr.com/ru/companies/selectel/articles/278167/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A5022A-4E21-4495-B843-E99C6140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Мультиплексирование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A440A-E36A-4F6C-9873-4549A823B659}"/>
              </a:ext>
            </a:extLst>
          </p:cNvPr>
          <p:cNvSpPr txBox="1"/>
          <p:nvPr/>
        </p:nvSpPr>
        <p:spPr>
          <a:xfrm>
            <a:off x="527901" y="1018095"/>
            <a:ext cx="11227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Проблема HTTP 1.1 в том, что каждый запрос ресурса требует отдельного </a:t>
            </a:r>
            <a:r>
              <a:rPr lang="ru-RU" dirty="0" err="1"/>
              <a:t>TCPсоединения</a:t>
            </a:r>
            <a:r>
              <a:rPr lang="ru-RU" dirty="0"/>
              <a:t> клиента с сервером. Клиенты, например, браузеры вынуждены делать создавать параллельные соединения для быстрой обработки ответов, но количество таких подключений сильно ограничено (не более 5 – 8 подключений).</a:t>
            </a:r>
          </a:p>
          <a:p>
            <a:endParaRPr lang="ru-RU" dirty="0"/>
          </a:p>
          <a:p>
            <a:r>
              <a:rPr lang="ru-RU" dirty="0"/>
              <a:t>HTTP 2.0 позволяет поддерживать безопасное длительное одно подключение, в котором потоками передаются данные между клиентом и сервером в виде фреймов. Такая реализация называется мультиплексированием и позволяет обеспечить большее количество одновременных соединений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C37DE5-D417-41A0-930E-476347FB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002" y="3049420"/>
            <a:ext cx="4857996" cy="28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88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41DE311-423E-4137-99AD-579D4635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https://www.oreilly.com/content/http2-a-new-excerpt/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E77B9C1-F49D-4ABD-9931-71CB977F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Приоритезация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3831E-640D-4B10-A608-479955E58780}"/>
              </a:ext>
            </a:extLst>
          </p:cNvPr>
          <p:cNvSpPr txBox="1"/>
          <p:nvPr/>
        </p:nvSpPr>
        <p:spPr>
          <a:xfrm>
            <a:off x="432619" y="1159497"/>
            <a:ext cx="1163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HTTP 2.0 позволяет устанавливать очередность обработки данных от сервера согласно весам потоков для ресурсов. Сначала должны быть обработаны наиболее критичные данные, например, </a:t>
            </a:r>
            <a:r>
              <a:rPr lang="ru-RU" dirty="0" err="1"/>
              <a:t>html</a:t>
            </a:r>
            <a:r>
              <a:rPr lang="ru-RU" dirty="0"/>
              <a:t> страницы.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15AFD1-1CBE-4B70-9ED9-7F308146C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18" y="2163468"/>
            <a:ext cx="7391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61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B0AA7B-7571-4F96-85A7-3B962492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https://www.oreilly.com/content/http2-a-new-excerpt/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0352D03-D191-45B9-B72C-8D6FAD51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Инициация на стороне сервера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5969B-9F05-4970-A55C-30919910F29F}"/>
              </a:ext>
            </a:extLst>
          </p:cNvPr>
          <p:cNvSpPr txBox="1"/>
          <p:nvPr/>
        </p:nvSpPr>
        <p:spPr>
          <a:xfrm>
            <a:off x="432620" y="1046375"/>
            <a:ext cx="11464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HTTP 2.0 позволяет инициировать отправку данных со стороны сервера в кэш </a:t>
            </a:r>
            <a:r>
              <a:rPr lang="ru-RU" dirty="0" err="1"/>
              <a:t>бразуера</a:t>
            </a:r>
            <a:r>
              <a:rPr lang="ru-RU" dirty="0"/>
              <a:t>, если сервер понимает, что браузеру могут понадобиться зависимые ресурсы. Это позволяет избавиться от дополнительных запросов со стороны клиента, но требует безопасности соединения.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AA35FA-5FFA-4DAB-8032-7386BBAA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2214223"/>
            <a:ext cx="80581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2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AE46C4E-856B-4979-BD7D-FA51E1EDC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3462486"/>
          </a:xfrm>
        </p:spPr>
        <p:txBody>
          <a:bodyPr/>
          <a:lstStyle/>
          <a:p>
            <a:r>
              <a:rPr lang="ru-RU" sz="2000" dirty="0"/>
              <a:t>В общем виде, вызов метода API обеспечивается передачей </a:t>
            </a:r>
            <a:r>
              <a:rPr lang="ru-RU" sz="2000" b="1" dirty="0"/>
              <a:t>пакета данных</a:t>
            </a:r>
            <a:r>
              <a:rPr lang="ru-RU" sz="2000" dirty="0"/>
              <a:t>, который содержит: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заголовок – служебные данные, необходимые для обработки и маршрутизации пакета;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тело – данные для обработки, отформатированные определенным образом.</a:t>
            </a:r>
          </a:p>
          <a:p>
            <a:r>
              <a:rPr lang="ru-RU" sz="2000" dirty="0"/>
              <a:t>Информация в пакете данных, как правило, представлена в одном из текстовых форматов: </a:t>
            </a:r>
            <a:r>
              <a:rPr lang="ru-RU" sz="2000" dirty="0" err="1"/>
              <a:t>json</a:t>
            </a:r>
            <a:r>
              <a:rPr lang="ru-RU" sz="2000" dirty="0"/>
              <a:t>, YAML, XML.</a:t>
            </a:r>
          </a:p>
          <a:p>
            <a:r>
              <a:rPr lang="ru-RU" sz="2000" dirty="0"/>
              <a:t>Пакеты данных передаются через сетевое соединение с использованием одного из протоколов прикладного уровня (согласно модели OSI):</a:t>
            </a:r>
          </a:p>
          <a:p>
            <a:r>
              <a:rPr lang="ru-RU" sz="2000" b="1" dirty="0"/>
              <a:t>SMTP, MQTT, HTTP/HTTPS.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819558-9C98-4958-8598-D9B07002D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3389075-099C-443E-A766-366F0051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Механизм использования </a:t>
            </a:r>
            <a:r>
              <a:rPr lang="en-US" dirty="0"/>
              <a:t>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8749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182C56E-B1C0-4AC6-8698-0B8657A3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062D041-88AE-496E-B0B2-238798C3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 err="1"/>
              <a:t>gRPC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8A8BE-2C00-4904-93B1-114EF8ED0BEC}"/>
              </a:ext>
            </a:extLst>
          </p:cNvPr>
          <p:cNvSpPr txBox="1"/>
          <p:nvPr/>
        </p:nvSpPr>
        <p:spPr>
          <a:xfrm>
            <a:off x="432619" y="1046375"/>
            <a:ext cx="11020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Независящая от языка высокопроизводительная платформа удаленного вызова процедур (RPC), работающая поверх HTTP/2.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Разработчик – </a:t>
            </a:r>
            <a:r>
              <a:rPr lang="ru-RU" dirty="0" err="1"/>
              <a:t>Google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Преимущества: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Имеет встроенную поддержку для балансировки нагрузки, трассировки, аутентификации и проверки жизнеспособности сервисов;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Есть возможность создавать клиентские библиотеки для работы с бэкендом на 10 языках;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Высокая производительность достигается за счет использования протокола HTTP/2 и </a:t>
            </a:r>
            <a:r>
              <a:rPr lang="ru-RU" dirty="0" err="1"/>
              <a:t>Protocol</a:t>
            </a:r>
            <a:r>
              <a:rPr lang="ru-RU" dirty="0"/>
              <a:t> </a:t>
            </a:r>
            <a:r>
              <a:rPr lang="ru-RU" dirty="0" err="1"/>
              <a:t>Buffers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8924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F4414D8-FE8F-40BB-8F35-EE5E2259B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D1FC99C-DE41-4F0E-80E1-9F8E7C6C1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REST </a:t>
            </a:r>
            <a:r>
              <a:rPr lang="ru-RU" dirty="0"/>
              <a:t>и </a:t>
            </a:r>
            <a:r>
              <a:rPr lang="en-US" dirty="0"/>
              <a:t>RPC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DD4F0-D9B0-403D-BA64-075B00AFCE15}"/>
              </a:ext>
            </a:extLst>
          </p:cNvPr>
          <p:cNvSpPr txBox="1"/>
          <p:nvPr/>
        </p:nvSpPr>
        <p:spPr>
          <a:xfrm>
            <a:off x="432619" y="1140643"/>
            <a:ext cx="113267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Широко распространенный стандарт, который можно использовать без дополнительной поддержки.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у вас есть разумно определенный API, команды могут написать свои собственные клиентские библиотеки для связи с ним.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REST хорошо совместим, поскольку определение API не зависит от языка и реализации. </a:t>
            </a:r>
          </a:p>
          <a:p>
            <a:r>
              <a:rPr lang="ru-RU" b="1" dirty="0" err="1"/>
              <a:t>gRPC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Обычно предлагает лучшую производительность, поскольку обычно обрабатывает </a:t>
            </a:r>
            <a:r>
              <a:rPr lang="ru-RU" dirty="0" err="1"/>
              <a:t>сериализацию</a:t>
            </a:r>
            <a:r>
              <a:rPr lang="ru-RU" dirty="0"/>
              <a:t> с использованием двоичных форматов.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помощью RPC вы можете избежать анализа ответов JSON или извлечения параметров пути запроса.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RPC также не зависит от транспорта, и вы можете использовать альтернативный транспортный механизм, такой как очередь сообщений.</a:t>
            </a:r>
          </a:p>
        </p:txBody>
      </p:sp>
    </p:spTree>
    <p:extLst>
      <p:ext uri="{BB962C8B-B14F-4D97-AF65-F5344CB8AC3E}">
        <p14:creationId xmlns:p14="http://schemas.microsoft.com/office/powerpoint/2010/main" val="2579610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29A027C-EA9B-4D18-977A-C367CDFA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E290F9A-8322-49EE-9A75-0A097D3F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Типы </a:t>
            </a:r>
            <a:r>
              <a:rPr lang="en-US" dirty="0" err="1"/>
              <a:t>gRPC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F1130-5AE5-4DE8-A8E7-B6A7F198486F}"/>
              </a:ext>
            </a:extLst>
          </p:cNvPr>
          <p:cNvSpPr txBox="1"/>
          <p:nvPr/>
        </p:nvSpPr>
        <p:spPr>
          <a:xfrm>
            <a:off x="432619" y="1008668"/>
            <a:ext cx="113414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Унарный (</a:t>
            </a:r>
            <a:r>
              <a:rPr lang="ru-RU" dirty="0" err="1"/>
              <a:t>Unary</a:t>
            </a:r>
            <a:r>
              <a:rPr lang="ru-RU" dirty="0"/>
              <a:t> RPC) Синхронный запрос клиента, который блокируется пока не будет получен ответ от сервера.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Серверный </a:t>
            </a:r>
            <a:r>
              <a:rPr lang="ru-RU" dirty="0" err="1"/>
              <a:t>стрим</a:t>
            </a:r>
            <a:r>
              <a:rPr lang="ru-RU" dirty="0"/>
              <a:t> (</a:t>
            </a:r>
            <a:r>
              <a:rPr lang="ru-RU" dirty="0" err="1"/>
              <a:t>Server</a:t>
            </a:r>
            <a:r>
              <a:rPr lang="ru-RU" dirty="0"/>
              <a:t> </a:t>
            </a:r>
            <a:r>
              <a:rPr lang="ru-RU" dirty="0" err="1"/>
              <a:t>streaming</a:t>
            </a:r>
            <a:r>
              <a:rPr lang="ru-RU" dirty="0"/>
              <a:t> RPC) При подключении клиента сервер открывает </a:t>
            </a:r>
            <a:r>
              <a:rPr lang="ru-RU" dirty="0" err="1"/>
              <a:t>стрим</a:t>
            </a:r>
            <a:r>
              <a:rPr lang="ru-RU" dirty="0"/>
              <a:t> и начинает отправлять сообщения.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Клиентский </a:t>
            </a:r>
            <a:r>
              <a:rPr lang="ru-RU" dirty="0" err="1"/>
              <a:t>стрим</a:t>
            </a:r>
            <a:r>
              <a:rPr lang="ru-RU" dirty="0"/>
              <a:t> (</a:t>
            </a:r>
            <a:r>
              <a:rPr lang="ru-RU" dirty="0" err="1"/>
              <a:t>Client</a:t>
            </a:r>
            <a:r>
              <a:rPr lang="ru-RU" dirty="0"/>
              <a:t> </a:t>
            </a:r>
            <a:r>
              <a:rPr lang="ru-RU" dirty="0" err="1"/>
              <a:t>streaming</a:t>
            </a:r>
            <a:r>
              <a:rPr lang="ru-RU" dirty="0"/>
              <a:t> RPC) То же самое, что и серверный, только клиент начинает </a:t>
            </a:r>
            <a:r>
              <a:rPr lang="ru-RU" dirty="0" err="1"/>
              <a:t>стримить</a:t>
            </a:r>
            <a:r>
              <a:rPr lang="ru-RU" dirty="0"/>
              <a:t> сообщения на сервер.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Двунаправленный </a:t>
            </a:r>
            <a:r>
              <a:rPr lang="ru-RU" dirty="0" err="1"/>
              <a:t>стрим</a:t>
            </a:r>
            <a:r>
              <a:rPr lang="ru-RU" dirty="0"/>
              <a:t> (</a:t>
            </a:r>
            <a:r>
              <a:rPr lang="ru-RU" dirty="0" err="1"/>
              <a:t>Bidirectional</a:t>
            </a:r>
            <a:r>
              <a:rPr lang="ru-RU" dirty="0"/>
              <a:t> </a:t>
            </a:r>
            <a:r>
              <a:rPr lang="ru-RU" dirty="0" err="1"/>
              <a:t>streaming</a:t>
            </a:r>
            <a:r>
              <a:rPr lang="ru-RU" dirty="0"/>
              <a:t>) Клиент инициализирует соединение, создаются два </a:t>
            </a:r>
            <a:r>
              <a:rPr lang="ru-RU" dirty="0" err="1"/>
              <a:t>стрима</a:t>
            </a:r>
            <a:r>
              <a:rPr lang="ru-RU" dirty="0"/>
              <a:t>. Сервер может отправить изначальные данные при подключении или отвечать на каждый запрос клиента по типу “пинг-понга”</a:t>
            </a:r>
          </a:p>
        </p:txBody>
      </p:sp>
    </p:spTree>
    <p:extLst>
      <p:ext uri="{BB962C8B-B14F-4D97-AF65-F5344CB8AC3E}">
        <p14:creationId xmlns:p14="http://schemas.microsoft.com/office/powerpoint/2010/main" val="3456861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11419F4A-2671-46B6-90B8-3BC8F94771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061547"/>
            <a:ext cx="9616256" cy="246221"/>
          </a:xfrm>
        </p:spPr>
        <p:txBody>
          <a:bodyPr/>
          <a:lstStyle/>
          <a:p>
            <a:r>
              <a:rPr lang="ru-RU" dirty="0"/>
              <a:t>Сначала проектирование (</a:t>
            </a:r>
            <a:r>
              <a:rPr lang="ru-RU" dirty="0" err="1"/>
              <a:t>Design</a:t>
            </a:r>
            <a:r>
              <a:rPr lang="ru-RU" dirty="0"/>
              <a:t> </a:t>
            </a:r>
            <a:r>
              <a:rPr lang="ru-RU" dirty="0" err="1"/>
              <a:t>first</a:t>
            </a:r>
            <a:r>
              <a:rPr lang="ru-RU" dirty="0"/>
              <a:t>) + </a:t>
            </a:r>
            <a:r>
              <a:rPr lang="ru-RU" dirty="0" err="1"/>
              <a:t>кодогенерация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54B7111-AE46-4886-A9DB-4115D734B5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1F703F2-7F69-4DBB-B4A8-B5CFCA8F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Проектирование </a:t>
            </a:r>
            <a:r>
              <a:rPr lang="en-US" dirty="0" err="1"/>
              <a:t>gRPC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2ABB40-E668-453D-92DF-9B76A104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83" y="1699033"/>
            <a:ext cx="98583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9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CE6E1FB-EED6-4A1E-B245-D3FE1340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619" y="6071324"/>
            <a:ext cx="4114800" cy="246221"/>
          </a:xfrm>
        </p:spPr>
        <p:txBody>
          <a:bodyPr/>
          <a:lstStyle/>
          <a:p>
            <a:r>
              <a:rPr lang="en-US" dirty="0"/>
              <a:t>https://learning.oreilly.com/library/view/designing-data-intensive-applications/9781491903063/ch04.html#sec_encoding_thrift_protobuf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F959E78-1192-4578-8E89-99CE3D93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 err="1"/>
              <a:t>Protobuf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3FB06-D75A-4CDB-B542-283B729B26AE}"/>
              </a:ext>
            </a:extLst>
          </p:cNvPr>
          <p:cNvSpPr txBox="1"/>
          <p:nvPr/>
        </p:nvSpPr>
        <p:spPr>
          <a:xfrm>
            <a:off x="631596" y="1055802"/>
            <a:ext cx="11343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Буферы протокола — это не зависящий от языка и платформы расширяемый механизм </a:t>
            </a:r>
            <a:r>
              <a:rPr lang="ru-RU" dirty="0" err="1"/>
              <a:t>Google</a:t>
            </a:r>
            <a:r>
              <a:rPr lang="ru-RU" dirty="0"/>
              <a:t> для </a:t>
            </a:r>
            <a:r>
              <a:rPr lang="ru-RU" dirty="0" err="1"/>
              <a:t>сериализации</a:t>
            </a:r>
            <a:r>
              <a:rPr lang="ru-RU" dirty="0"/>
              <a:t> структурированных данных. Это бинарный протокол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66D12D-3CED-4D8D-B1B5-E0F77DDC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864868"/>
            <a:ext cx="119062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92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E3F83E5-BC83-4193-9827-7B43C063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E7B1BCD-CEAD-4893-BD50-E3D3C94E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 err="1"/>
              <a:t>Protobuf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991E2-D8C7-4FA0-8ED1-6682988DFDFD}"/>
              </a:ext>
            </a:extLst>
          </p:cNvPr>
          <p:cNvSpPr txBox="1"/>
          <p:nvPr/>
        </p:nvSpPr>
        <p:spPr>
          <a:xfrm>
            <a:off x="509047" y="1178351"/>
            <a:ext cx="11151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Преимущества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Поддержка сложных типов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Простота в использовании для вызовов RPC (лучше всего с </a:t>
            </a:r>
            <a:r>
              <a:rPr lang="ru-RU" dirty="0" err="1"/>
              <a:t>gRPC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Недостатки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Требуется компиляция;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Невозможно проанализировать данные без известной схемы;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Нет встроенной поддержки данных личной идентификационной информации (PII).</a:t>
            </a:r>
          </a:p>
        </p:txBody>
      </p:sp>
    </p:spTree>
    <p:extLst>
      <p:ext uri="{BB962C8B-B14F-4D97-AF65-F5344CB8AC3E}">
        <p14:creationId xmlns:p14="http://schemas.microsoft.com/office/powerpoint/2010/main" val="2800333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068D401-0D3F-48DC-AF18-133A8768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https://www.oreilly.com/content/http2-a-new-excerpt/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209B3DD-C66B-4C6B-8B25-337187F3E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Пример отправки данных на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4A8C60-6F32-4A95-A786-AE6A124A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319212"/>
            <a:ext cx="116014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79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87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F54F03C-25E7-4423-95B5-B6ED991BE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CC3048-B29D-45E0-9646-2530D28CA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503326"/>
            <a:ext cx="5827503" cy="1495794"/>
          </a:xfrm>
        </p:spPr>
        <p:txBody>
          <a:bodyPr/>
          <a:lstStyle/>
          <a:p>
            <a:r>
              <a:rPr lang="ru-RU" dirty="0"/>
              <a:t>Форматы обмена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25590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9F1B4E-892D-4635-AE04-844311B5E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42994"/>
            <a:ext cx="9415914" cy="605679"/>
          </a:xfrm>
        </p:spPr>
        <p:txBody>
          <a:bodyPr/>
          <a:lstStyle/>
          <a:p>
            <a:r>
              <a:rPr lang="en-US" dirty="0"/>
              <a:t>JSON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C2A24-45D0-4D15-B479-EBE33A56A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619" y="1048673"/>
            <a:ext cx="11326762" cy="5021888"/>
          </a:xfrm>
        </p:spPr>
        <p:txBody>
          <a:bodyPr/>
          <a:lstStyle/>
          <a:p>
            <a:r>
              <a:rPr lang="ru-RU" sz="1800" dirty="0"/>
              <a:t>JSON (</a:t>
            </a:r>
            <a:r>
              <a:rPr lang="ru-RU" sz="1800" dirty="0" err="1"/>
              <a:t>JavaScript</a:t>
            </a:r>
            <a:r>
              <a:rPr lang="ru-RU" sz="1800" dirty="0"/>
              <a:t> </a:t>
            </a:r>
            <a:r>
              <a:rPr lang="ru-RU" sz="1800" dirty="0" err="1"/>
              <a:t>Object</a:t>
            </a:r>
            <a:r>
              <a:rPr lang="ru-RU" sz="1800" dirty="0"/>
              <a:t> </a:t>
            </a:r>
            <a:r>
              <a:rPr lang="ru-RU" sz="1800" dirty="0" err="1"/>
              <a:t>Notation</a:t>
            </a:r>
            <a:r>
              <a:rPr lang="ru-RU" sz="1800" dirty="0"/>
              <a:t>) – текстовый формат обмена данными, основанный на </a:t>
            </a:r>
            <a:r>
              <a:rPr lang="ru-RU" sz="1800" dirty="0" err="1"/>
              <a:t>JavaScript</a:t>
            </a:r>
            <a:r>
              <a:rPr lang="ru-RU" sz="1800" dirty="0"/>
              <a:t>.</a:t>
            </a:r>
          </a:p>
          <a:p>
            <a:r>
              <a:rPr lang="ru-RU" sz="1800" dirty="0"/>
              <a:t>Легко читается человеком.</a:t>
            </a:r>
          </a:p>
          <a:p>
            <a:r>
              <a:rPr lang="ru-RU" sz="1800" dirty="0"/>
              <a:t>В качестве значений в JSON могут быть использованы: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запись – неупорядоченное множество пар {ключ: значение} Пары ключ-значение отделяются друг от друга запятыми.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массив (одномерный) – множество значений, заключенное в [квадратные скобки], например, [1, 22, 98, 110]</a:t>
            </a:r>
          </a:p>
          <a:p>
            <a:pPr marL="1028700" lvl="1" indent="-342900"/>
            <a:r>
              <a:rPr lang="ru-RU" sz="1800" dirty="0">
                <a:solidFill>
                  <a:schemeClr val="bg1"/>
                </a:solidFill>
              </a:rPr>
              <a:t>массив может быть пустым</a:t>
            </a:r>
          </a:p>
          <a:p>
            <a:pPr marL="1028700" lvl="1" indent="-342900"/>
            <a:r>
              <a:rPr lang="ru-RU" sz="1800" dirty="0">
                <a:solidFill>
                  <a:schemeClr val="bg1"/>
                </a:solidFill>
              </a:rPr>
              <a:t>значения в пределах одного массива могут иметь разный тип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число (целое или вещественное)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литерал (</a:t>
            </a:r>
            <a:r>
              <a:rPr lang="ru-RU" sz="1800" dirty="0" err="1">
                <a:solidFill>
                  <a:schemeClr val="bg1"/>
                </a:solidFill>
              </a:rPr>
              <a:t>true</a:t>
            </a:r>
            <a:r>
              <a:rPr lang="ru-RU" sz="1800" dirty="0">
                <a:solidFill>
                  <a:schemeClr val="bg1"/>
                </a:solidFill>
              </a:rPr>
              <a:t>, </a:t>
            </a:r>
            <a:r>
              <a:rPr lang="ru-RU" sz="1800" dirty="0" err="1">
                <a:solidFill>
                  <a:schemeClr val="bg1"/>
                </a:solidFill>
              </a:rPr>
              <a:t>false</a:t>
            </a:r>
            <a:r>
              <a:rPr lang="ru-RU" sz="1800" dirty="0">
                <a:solidFill>
                  <a:schemeClr val="bg1"/>
                </a:solidFill>
              </a:rPr>
              <a:t>, </a:t>
            </a:r>
            <a:r>
              <a:rPr lang="ru-RU" sz="1800" dirty="0" err="1">
                <a:solidFill>
                  <a:schemeClr val="bg1"/>
                </a:solidFill>
              </a:rPr>
              <a:t>null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строка – упорядоченное множество из нуля или более символов юникода, заключённое в двойные кавычки. Для представления символов могут быть использованы: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bg1"/>
                </a:solidFill>
              </a:rPr>
              <a:t>escape</a:t>
            </a:r>
            <a:r>
              <a:rPr lang="ru-RU" sz="1800" dirty="0">
                <a:solidFill>
                  <a:schemeClr val="bg1"/>
                </a:solidFill>
              </a:rPr>
              <a:t>-последовательности, начинающиеся с обратной косой черты «\» (поддерживаются варианты \", \\, \/, \t, \n, \r, \f и \b)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шестнадцатеричные коды </a:t>
            </a:r>
            <a:r>
              <a:rPr lang="ru-RU" sz="1800" dirty="0" err="1">
                <a:solidFill>
                  <a:schemeClr val="bg1"/>
                </a:solidFill>
              </a:rPr>
              <a:t>Unicode</a:t>
            </a:r>
            <a:r>
              <a:rPr lang="ru-RU" sz="1800" dirty="0">
                <a:solidFill>
                  <a:schemeClr val="bg1"/>
                </a:solidFill>
              </a:rPr>
              <a:t> (“\</a:t>
            </a:r>
            <a:r>
              <a:rPr lang="ru-RU" sz="1800" dirty="0" err="1">
                <a:solidFill>
                  <a:schemeClr val="bg1"/>
                </a:solidFill>
              </a:rPr>
              <a:t>uFFFF</a:t>
            </a:r>
            <a:r>
              <a:rPr lang="ru-RU" sz="1800" dirty="0">
                <a:solidFill>
                  <a:schemeClr val="bg1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5957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8727C77-024F-4749-9556-20B7F698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74A76F1-359D-449C-81C1-56B11FE4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JSON: </a:t>
            </a:r>
            <a:r>
              <a:rPr lang="ru-RU" dirty="0"/>
              <a:t>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95BA7E-41D8-4221-9C44-2C48950E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52500"/>
            <a:ext cx="10591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AC8848-3B71-4CEC-A781-5DC5EDEF5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YAML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6715B-888A-4922-BCE8-E22FE8D124FB}"/>
              </a:ext>
            </a:extLst>
          </p:cNvPr>
          <p:cNvSpPr txBox="1"/>
          <p:nvPr/>
        </p:nvSpPr>
        <p:spPr>
          <a:xfrm>
            <a:off x="432620" y="1027522"/>
            <a:ext cx="11501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YAML («YAML </a:t>
            </a:r>
            <a:r>
              <a:rPr lang="ru-RU" b="1" dirty="0" err="1"/>
              <a:t>Ain't</a:t>
            </a:r>
            <a:r>
              <a:rPr lang="ru-RU" b="1" dirty="0"/>
              <a:t> </a:t>
            </a:r>
            <a:r>
              <a:rPr lang="ru-RU" b="1" dirty="0" err="1"/>
              <a:t>Markup</a:t>
            </a:r>
            <a:r>
              <a:rPr lang="ru-RU" b="1" dirty="0"/>
              <a:t> </a:t>
            </a:r>
            <a:r>
              <a:rPr lang="ru-RU" b="1" dirty="0" err="1"/>
              <a:t>Language</a:t>
            </a:r>
            <a:r>
              <a:rPr lang="ru-RU" b="1" dirty="0"/>
              <a:t>», «YAML – не язык разметки») </a:t>
            </a:r>
            <a:r>
              <a:rPr lang="ru-RU" dirty="0"/>
              <a:t>– это язык представления данных, а не структуры (разметки) документа. Синтаксически близок к JSON и является его надмножеством.</a:t>
            </a:r>
          </a:p>
          <a:p>
            <a:r>
              <a:rPr lang="ru-RU" dirty="0"/>
              <a:t>Поддерживает много- и однострочную форму записи.</a:t>
            </a:r>
          </a:p>
          <a:p>
            <a:r>
              <a:rPr lang="ru-RU" dirty="0"/>
              <a:t>С YAML легче работать, потому что он не содержит лишних символов разметки, которые мешают чтению контента. Пример текста на YAML: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AB626B-2315-48CB-A1AD-2E608C869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99" y="3221757"/>
            <a:ext cx="9953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6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D49F5-1842-447F-9441-288CBEFF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29778-C135-4555-91A1-29885CE80981}"/>
              </a:ext>
            </a:extLst>
          </p:cNvPr>
          <p:cNvSpPr txBox="1"/>
          <p:nvPr/>
        </p:nvSpPr>
        <p:spPr>
          <a:xfrm>
            <a:off x="432619" y="1106346"/>
            <a:ext cx="11275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XML (</a:t>
            </a:r>
            <a:r>
              <a:rPr lang="ru-RU" b="1" dirty="0" err="1"/>
              <a:t>eXtensible</a:t>
            </a:r>
            <a:r>
              <a:rPr lang="ru-RU" b="1" dirty="0"/>
              <a:t> </a:t>
            </a:r>
            <a:r>
              <a:rPr lang="ru-RU" b="1" dirty="0" err="1"/>
              <a:t>Markup</a:t>
            </a:r>
            <a:r>
              <a:rPr lang="ru-RU" b="1" dirty="0"/>
              <a:t> </a:t>
            </a:r>
            <a:r>
              <a:rPr lang="ru-RU" b="1" dirty="0" err="1"/>
              <a:t>Language</a:t>
            </a:r>
            <a:r>
              <a:rPr lang="ru-RU" b="1" dirty="0"/>
              <a:t>) </a:t>
            </a:r>
            <a:r>
              <a:rPr lang="ru-RU" dirty="0"/>
              <a:t>– язык с простым формализованным синтаксисом, удобный</a:t>
            </a:r>
          </a:p>
          <a:p>
            <a:r>
              <a:rPr lang="ru-RU" dirty="0"/>
              <a:t>для чтения как компьютером, так и человеком. Кодировка по умолчанию – UTF-8.</a:t>
            </a:r>
          </a:p>
          <a:p>
            <a:r>
              <a:rPr lang="ru-RU" dirty="0"/>
              <a:t>Используется в запросах SOAP (всегда) и REST (реже)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D93A26-3DFD-447E-B9D3-BB458F410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0" y="2533159"/>
            <a:ext cx="9429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53789"/>
      </p:ext>
    </p:extLst>
  </p:cSld>
  <p:clrMapOvr>
    <a:masterClrMapping/>
  </p:clrMapOvr>
</p:sld>
</file>

<file path=ppt/theme/theme1.xml><?xml version="1.0" encoding="utf-8"?>
<a:theme xmlns:a="http://schemas.openxmlformats.org/drawingml/2006/main" name="Основной шаблон Т1">
  <a:themeElements>
    <a:clrScheme name="Т1">
      <a:dk1>
        <a:srgbClr val="353535"/>
      </a:dk1>
      <a:lt1>
        <a:srgbClr val="FFFFFF"/>
      </a:lt1>
      <a:dk2>
        <a:srgbClr val="00AAE6"/>
      </a:dk2>
      <a:lt2>
        <a:srgbClr val="00AAE6"/>
      </a:lt2>
      <a:accent1>
        <a:srgbClr val="00AAE6"/>
      </a:accent1>
      <a:accent2>
        <a:srgbClr val="005AAA"/>
      </a:accent2>
      <a:accent3>
        <a:srgbClr val="C4C4C4"/>
      </a:accent3>
      <a:accent4>
        <a:srgbClr val="353535"/>
      </a:accent4>
      <a:accent5>
        <a:srgbClr val="11E9BA"/>
      </a:accent5>
      <a:accent6>
        <a:srgbClr val="1ECAE4"/>
      </a:accent6>
      <a:hlink>
        <a:srgbClr val="00AAE6"/>
      </a:hlink>
      <a:folHlink>
        <a:srgbClr val="005AAA"/>
      </a:folHlink>
    </a:clrScheme>
    <a:fontScheme name="Т1 Standart">
      <a:majorFont>
        <a:latin typeface="ALS Hauss Bold"/>
        <a:ea typeface=""/>
        <a:cs typeface=""/>
      </a:majorFont>
      <a:minorFont>
        <a:latin typeface="ALS Haus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4998</TotalTime>
  <Words>2684</Words>
  <Application>Microsoft Office PowerPoint</Application>
  <PresentationFormat>Широкоэкранный</PresentationFormat>
  <Paragraphs>267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3" baseType="lpstr">
      <vt:lpstr>ALS Hauss</vt:lpstr>
      <vt:lpstr>ALS Hauss Medium</vt:lpstr>
      <vt:lpstr>Arial</vt:lpstr>
      <vt:lpstr>Calibri</vt:lpstr>
      <vt:lpstr>Verdana</vt:lpstr>
      <vt:lpstr>Основной шаблон Т1</vt:lpstr>
      <vt:lpstr>Интеграции</vt:lpstr>
      <vt:lpstr>Понятие API</vt:lpstr>
      <vt:lpstr>Выгоды от использования API</vt:lpstr>
      <vt:lpstr>Механизм использования API</vt:lpstr>
      <vt:lpstr>Форматы обмена данными</vt:lpstr>
      <vt:lpstr>JSON</vt:lpstr>
      <vt:lpstr>JSON: Пример</vt:lpstr>
      <vt:lpstr>YAML</vt:lpstr>
      <vt:lpstr>XML</vt:lpstr>
      <vt:lpstr>XSD-схема</vt:lpstr>
      <vt:lpstr>XSD-схема</vt:lpstr>
      <vt:lpstr>Протокол HTTP для доставки пакетов</vt:lpstr>
      <vt:lpstr>HTTP</vt:lpstr>
      <vt:lpstr>Составляющие HTTP</vt:lpstr>
      <vt:lpstr>Методы</vt:lpstr>
      <vt:lpstr>HTTP сообщения</vt:lpstr>
      <vt:lpstr>HTTP сообщения</vt:lpstr>
      <vt:lpstr>REST</vt:lpstr>
      <vt:lpstr>REST: Формат сообщения</vt:lpstr>
      <vt:lpstr>Пример REST</vt:lpstr>
      <vt:lpstr>Проектирование API</vt:lpstr>
      <vt:lpstr>Проектирование API: Документирование</vt:lpstr>
      <vt:lpstr>1 - Описание ресурса</vt:lpstr>
      <vt:lpstr>2 - Конечные точки</vt:lpstr>
      <vt:lpstr>3 - Параметры</vt:lpstr>
      <vt:lpstr>3 – Параметры (продолжение)</vt:lpstr>
      <vt:lpstr>Шаг 4 - Пример запроса</vt:lpstr>
      <vt:lpstr>5 - Пример и схема ответа</vt:lpstr>
      <vt:lpstr>Swagger и OpenAPI</vt:lpstr>
      <vt:lpstr>Пользовательский интерфейс Swagger</vt:lpstr>
      <vt:lpstr>Инструменты для тестирования HTTP: Postman</vt:lpstr>
      <vt:lpstr>SOAP или REST?</vt:lpstr>
      <vt:lpstr>SOAP или REST?</vt:lpstr>
      <vt:lpstr>HTTP/2 и gRPC</vt:lpstr>
      <vt:lpstr>HTTP 2.0</vt:lpstr>
      <vt:lpstr>Потоки (Streams) и фреймы (frames)</vt:lpstr>
      <vt:lpstr>Мультиплексирование</vt:lpstr>
      <vt:lpstr>Приоритезация</vt:lpstr>
      <vt:lpstr>Инициация на стороне сервера</vt:lpstr>
      <vt:lpstr>gRPC</vt:lpstr>
      <vt:lpstr>Сравнение REST и RPC</vt:lpstr>
      <vt:lpstr>Типы gRPC</vt:lpstr>
      <vt:lpstr>Проектирование gRPC</vt:lpstr>
      <vt:lpstr>Protobuf</vt:lpstr>
      <vt:lpstr>Protobuf</vt:lpstr>
      <vt:lpstr>Пример отправки данных на сервер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Таблица</dc:title>
  <dc:creator>Приходько Антон</dc:creator>
  <cp:lastModifiedBy>Бурмистров Владимир Сергеевич</cp:lastModifiedBy>
  <cp:revision>152</cp:revision>
  <dcterms:created xsi:type="dcterms:W3CDTF">2023-02-20T15:32:58Z</dcterms:created>
  <dcterms:modified xsi:type="dcterms:W3CDTF">2023-11-24T07:12:54Z</dcterms:modified>
</cp:coreProperties>
</file>